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Microsoft_Equation1.bin" ContentType="application/vnd.openxmlformats-officedocument.oleObject"/>
  <Override PartName="/ppt/notesSlides/notesSlide3.xml" ContentType="application/vnd.openxmlformats-officedocument.presentationml.notesSlide+xml"/>
  <Override PartName="/ppt/embeddings/Microsoft_Equation2.bin" ContentType="application/vnd.openxmlformats-officedocument.oleObject"/>
  <Override PartName="/ppt/notesSlides/notesSlide4.xml" ContentType="application/vnd.openxmlformats-officedocument.presentationml.notesSlide+xml"/>
  <Override PartName="/ppt/embeddings/oleObject8.bin" ContentType="application/vnd.openxmlformats-officedocument.oleObject"/>
  <Override PartName="/ppt/embeddings/Microsoft_Equation3.bin" ContentType="application/vnd.openxmlformats-officedocument.oleObject"/>
  <Override PartName="/ppt/embeddings/Microsoft_Equation4.bin" ContentType="application/vnd.openxmlformats-officedocument.oleObject"/>
  <Override PartName="/ppt/embeddings/Microsoft_Equation5.bin" ContentType="application/vnd.openxmlformats-officedocument.oleObject"/>
  <Override PartName="/ppt/notesSlides/notesSlide5.xml" ContentType="application/vnd.openxmlformats-officedocument.presentationml.notesSlide+xml"/>
  <Override PartName="/ppt/embeddings/oleObject9.bin" ContentType="application/vnd.openxmlformats-officedocument.oleObject"/>
  <Override PartName="/ppt/tags/tag1.xml" ContentType="application/vnd.openxmlformats-officedocument.presentationml.tags+xml"/>
  <Override PartName="/ppt/notesSlides/notesSlide6.xml" ContentType="application/vnd.openxmlformats-officedocument.presentationml.notesSlide+xml"/>
  <Override PartName="/ppt/embeddings/Microsoft_Equation6.bin" ContentType="application/vnd.openxmlformats-officedocument.oleObject"/>
  <Override PartName="/ppt/embeddings/oleObject10.bin" ContentType="application/vnd.openxmlformats-officedocument.oleObject"/>
  <Override PartName="/ppt/embeddings/Microsoft_Equation7.bin" ContentType="application/vnd.openxmlformats-officedocument.oleObject"/>
  <Override PartName="/ppt/embeddings/Microsoft_Equation8.bin" ContentType="application/vnd.openxmlformats-officedocument.oleObject"/>
  <Override PartName="/ppt/embeddings/Microsoft_Equation9.bin" ContentType="application/vnd.openxmlformats-officedocument.oleObject"/>
  <Override PartName="/ppt/embeddings/oleObject11.bin" ContentType="application/vnd.openxmlformats-officedocument.oleObject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embeddings/oleObject12.bin" ContentType="application/vnd.openxmlformats-officedocument.oleObject"/>
  <Override PartName="/ppt/embeddings/Microsoft_Equation10.bin" ContentType="application/vnd.openxmlformats-officedocument.oleObject"/>
  <Override PartName="/ppt/embeddings/Microsoft_Equation11.bin" ContentType="application/vnd.openxmlformats-officedocument.oleObject"/>
  <Override PartName="/ppt/embeddings/oleObject13.bin" ContentType="application/vnd.openxmlformats-officedocument.oleObject"/>
  <Override PartName="/ppt/embeddings/Microsoft_Equation12.bin" ContentType="application/vnd.openxmlformats-officedocument.oleObject"/>
  <Override PartName="/ppt/embeddings/Microsoft_Equation13.bin" ContentType="application/vnd.openxmlformats-officedocument.oleObject"/>
  <Override PartName="/ppt/embeddings/Microsoft_Equation14.bin" ContentType="application/vnd.openxmlformats-officedocument.oleObject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embeddings/oleObject14.bin" ContentType="application/vnd.openxmlformats-officedocument.oleObject"/>
  <Override PartName="/ppt/embeddings/Microsoft_Equation15.bin" ContentType="application/vnd.openxmlformats-officedocument.oleObject"/>
  <Override PartName="/ppt/embeddings/oleObject15.bin" ContentType="application/vnd.openxmlformats-officedocument.oleObject"/>
  <Override PartName="/ppt/embeddings/oleObject16.bin" ContentType="application/vnd.openxmlformats-officedocument.oleObject"/>
  <Override PartName="/ppt/embeddings/Microsoft_Equation16.bin" ContentType="application/vnd.openxmlformats-officedocument.oleObject"/>
  <Override PartName="/ppt/embeddings/oleObject17.bin" ContentType="application/vnd.openxmlformats-officedocument.oleObject"/>
  <Override PartName="/ppt/embeddings/oleObject18.bin" ContentType="application/vnd.openxmlformats-officedocument.oleObject"/>
  <Override PartName="/ppt/embeddings/oleObject19.bin" ContentType="application/vnd.openxmlformats-officedocument.oleObject"/>
  <Override PartName="/ppt/embeddings/oleObject20.bin" ContentType="application/vnd.openxmlformats-officedocument.oleObject"/>
  <Override PartName="/ppt/embeddings/oleObject21.bin" ContentType="application/vnd.openxmlformats-officedocument.oleObject"/>
  <Override PartName="/ppt/embeddings/oleObject22.bin" ContentType="application/vnd.openxmlformats-officedocument.oleObject"/>
  <Override PartName="/ppt/embeddings/Microsoft_Equation17.bin" ContentType="application/vnd.openxmlformats-officedocument.oleObject"/>
  <Override PartName="/ppt/notesSlides/notesSlide13.xml" ContentType="application/vnd.openxmlformats-officedocument.presentationml.notesSlide+xml"/>
  <Override PartName="/ppt/embeddings/Microsoft_Equation18.bin" ContentType="application/vnd.openxmlformats-officedocument.oleObject"/>
  <Override PartName="/ppt/embeddings/oleObject23.bin" ContentType="application/vnd.openxmlformats-officedocument.oleObject"/>
  <Override PartName="/ppt/embeddings/Microsoft_Equation19.bin" ContentType="application/vnd.openxmlformats-officedocument.oleObject"/>
  <Override PartName="/ppt/embeddings/Microsoft_Equation20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63"/>
  </p:notesMasterIdLst>
  <p:handoutMasterIdLst>
    <p:handoutMasterId r:id="rId64"/>
  </p:handoutMasterIdLst>
  <p:sldIdLst>
    <p:sldId id="273" r:id="rId2"/>
    <p:sldId id="274" r:id="rId3"/>
    <p:sldId id="461" r:id="rId4"/>
    <p:sldId id="462" r:id="rId5"/>
    <p:sldId id="463" r:id="rId6"/>
    <p:sldId id="464" r:id="rId7"/>
    <p:sldId id="475" r:id="rId8"/>
    <p:sldId id="420" r:id="rId9"/>
    <p:sldId id="421" r:id="rId10"/>
    <p:sldId id="422" r:id="rId11"/>
    <p:sldId id="423" r:id="rId12"/>
    <p:sldId id="425" r:id="rId13"/>
    <p:sldId id="426" r:id="rId14"/>
    <p:sldId id="414" r:id="rId15"/>
    <p:sldId id="465" r:id="rId16"/>
    <p:sldId id="360" r:id="rId17"/>
    <p:sldId id="427" r:id="rId18"/>
    <p:sldId id="409" r:id="rId19"/>
    <p:sldId id="430" r:id="rId20"/>
    <p:sldId id="431" r:id="rId21"/>
    <p:sldId id="432" r:id="rId22"/>
    <p:sldId id="433" r:id="rId23"/>
    <p:sldId id="434" r:id="rId24"/>
    <p:sldId id="435" r:id="rId25"/>
    <p:sldId id="476" r:id="rId26"/>
    <p:sldId id="438" r:id="rId27"/>
    <p:sldId id="441" r:id="rId28"/>
    <p:sldId id="442" r:id="rId29"/>
    <p:sldId id="443" r:id="rId30"/>
    <p:sldId id="473" r:id="rId31"/>
    <p:sldId id="474" r:id="rId32"/>
    <p:sldId id="445" r:id="rId33"/>
    <p:sldId id="446" r:id="rId34"/>
    <p:sldId id="392" r:id="rId35"/>
    <p:sldId id="448" r:id="rId36"/>
    <p:sldId id="449" r:id="rId37"/>
    <p:sldId id="394" r:id="rId38"/>
    <p:sldId id="450" r:id="rId39"/>
    <p:sldId id="301" r:id="rId40"/>
    <p:sldId id="468" r:id="rId41"/>
    <p:sldId id="480" r:id="rId42"/>
    <p:sldId id="493" r:id="rId43"/>
    <p:sldId id="481" r:id="rId44"/>
    <p:sldId id="482" r:id="rId45"/>
    <p:sldId id="483" r:id="rId46"/>
    <p:sldId id="484" r:id="rId47"/>
    <p:sldId id="486" r:id="rId48"/>
    <p:sldId id="488" r:id="rId49"/>
    <p:sldId id="471" r:id="rId50"/>
    <p:sldId id="466" r:id="rId51"/>
    <p:sldId id="467" r:id="rId52"/>
    <p:sldId id="410" r:id="rId53"/>
    <p:sldId id="477" r:id="rId54"/>
    <p:sldId id="389" r:id="rId55"/>
    <p:sldId id="469" r:id="rId56"/>
    <p:sldId id="470" r:id="rId57"/>
    <p:sldId id="479" r:id="rId58"/>
    <p:sldId id="490" r:id="rId59"/>
    <p:sldId id="491" r:id="rId60"/>
    <p:sldId id="492" r:id="rId61"/>
    <p:sldId id="489" r:id="rId6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25E4F4"/>
    <a:srgbClr val="C90000"/>
    <a:srgbClr val="FFFF00"/>
    <a:srgbClr val="CFB4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63" autoAdjust="0"/>
    <p:restoredTop sz="97454" autoAdjust="0"/>
  </p:normalViewPr>
  <p:slideViewPr>
    <p:cSldViewPr snapToGrid="0" snapToObjects="1">
      <p:cViewPr>
        <p:scale>
          <a:sx n="100" d="100"/>
          <a:sy n="100" d="100"/>
        </p:scale>
        <p:origin x="-1616" y="-5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38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notesMaster" Target="notesMasters/notesMaster1.xml"/><Relationship Id="rId64" Type="http://schemas.openxmlformats.org/officeDocument/2006/relationships/handoutMaster" Target="handoutMasters/handoutMaster1.xml"/><Relationship Id="rId65" Type="http://schemas.openxmlformats.org/officeDocument/2006/relationships/printerSettings" Target="printerSettings/printerSettings1.bin"/><Relationship Id="rId66" Type="http://schemas.openxmlformats.org/officeDocument/2006/relationships/presProps" Target="presProps.xml"/><Relationship Id="rId67" Type="http://schemas.openxmlformats.org/officeDocument/2006/relationships/viewProps" Target="viewProps.xml"/><Relationship Id="rId68" Type="http://schemas.openxmlformats.org/officeDocument/2006/relationships/theme" Target="theme/theme1.xml"/><Relationship Id="rId69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Relationship Id="rId2" Type="http://schemas.openxmlformats.org/officeDocument/2006/relationships/image" Target="../media/image10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Relationship Id="rId2" Type="http://schemas.openxmlformats.org/officeDocument/2006/relationships/image" Target="../media/image90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Relationship Id="rId2" Type="http://schemas.openxmlformats.org/officeDocument/2006/relationships/image" Target="../media/image95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emf"/><Relationship Id="rId4" Type="http://schemas.openxmlformats.org/officeDocument/2006/relationships/image" Target="../media/image109.emf"/><Relationship Id="rId5" Type="http://schemas.openxmlformats.org/officeDocument/2006/relationships/image" Target="../media/image110.emf"/><Relationship Id="rId1" Type="http://schemas.openxmlformats.org/officeDocument/2006/relationships/image" Target="../media/image106.png"/><Relationship Id="rId2" Type="http://schemas.openxmlformats.org/officeDocument/2006/relationships/image" Target="../media/image107.e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wmf"/><Relationship Id="rId4" Type="http://schemas.openxmlformats.org/officeDocument/2006/relationships/image" Target="../media/image115.wmf"/><Relationship Id="rId5" Type="http://schemas.openxmlformats.org/officeDocument/2006/relationships/image" Target="../media/image116.wmf"/><Relationship Id="rId6" Type="http://schemas.openxmlformats.org/officeDocument/2006/relationships/image" Target="../media/image117.emf"/><Relationship Id="rId7" Type="http://schemas.openxmlformats.org/officeDocument/2006/relationships/image" Target="../media/image118.emf"/><Relationship Id="rId1" Type="http://schemas.openxmlformats.org/officeDocument/2006/relationships/image" Target="../media/image112.wmf"/><Relationship Id="rId2" Type="http://schemas.openxmlformats.org/officeDocument/2006/relationships/image" Target="../media/image11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4" Type="http://schemas.openxmlformats.org/officeDocument/2006/relationships/image" Target="../media/image15.emf"/><Relationship Id="rId5" Type="http://schemas.openxmlformats.org/officeDocument/2006/relationships/image" Target="../media/image16.emf"/><Relationship Id="rId6" Type="http://schemas.openxmlformats.org/officeDocument/2006/relationships/image" Target="../media/image17.emf"/><Relationship Id="rId1" Type="http://schemas.openxmlformats.org/officeDocument/2006/relationships/image" Target="../media/image12.emf"/><Relationship Id="rId2" Type="http://schemas.openxmlformats.org/officeDocument/2006/relationships/image" Target="../media/image1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7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0.emf"/><Relationship Id="rId2" Type="http://schemas.openxmlformats.org/officeDocument/2006/relationships/image" Target="../media/image141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Relationship Id="rId2" Type="http://schemas.openxmlformats.org/officeDocument/2006/relationships/image" Target="../media/image3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Relationship Id="rId2" Type="http://schemas.openxmlformats.org/officeDocument/2006/relationships/image" Target="../media/image5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4763FA-3F29-474A-9CD2-883E624A86C6}" type="datetime1">
              <a:rPr lang="en-US" smtClean="0"/>
              <a:pPr/>
              <a:t>5/21/15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F82975-29AB-AD4F-97FA-ED7609E49A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31617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9AFFFC-4CF0-C244-94A4-AE385A65368A}" type="datetime1">
              <a:rPr lang="en-US" smtClean="0"/>
              <a:pPr/>
              <a:t>5/21/15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02235-20BB-0043-9BA6-3CA39F5413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40512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0957BD7-F297-FB4A-8BC7-2116F06B73CF}" type="slidenum">
              <a:rPr lang="en-GB"/>
              <a:pPr/>
              <a:t>1</a:t>
            </a:fld>
            <a:endParaRPr lang="en-GB"/>
          </a:p>
        </p:txBody>
      </p:sp>
      <p:sp>
        <p:nvSpPr>
          <p:cNvPr id="19459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60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90080" cy="4116006"/>
          </a:xfrm>
          <a:noFill/>
          <a:ln/>
        </p:spPr>
        <p:txBody>
          <a:bodyPr lIns="95400" tIns="67320" rIns="95400" bIns="47520"/>
          <a:lstStyle/>
          <a:p>
            <a:pPr eaLnBrk="1" hangingPunct="1">
              <a:lnSpc>
                <a:spcPct val="87000"/>
              </a:lnSpc>
              <a:spcBef>
                <a:spcPts val="4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mtClean="0">
                <a:latin typeface="Arial" charset="0"/>
                <a:ea typeface="Arial Unicode MS" charset="0"/>
                <a:cs typeface="Arial Unicode MS" charset="0"/>
              </a:rPr>
              <a:t>S. Fazio – Brookhaven National Laboratory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207B34F7-A0D4-E54B-BEDD-489ABA6F8BEA}" type="slidenum">
              <a:rPr lang="en-GB"/>
              <a:pPr/>
              <a:t>41</a:t>
            </a:fld>
            <a:endParaRPr lang="en-GB"/>
          </a:p>
        </p:txBody>
      </p:sp>
      <p:sp>
        <p:nvSpPr>
          <p:cNvPr id="23555" name="Text Box 1"/>
          <p:cNvSpPr txBox="1">
            <a:spLocks noChangeArrowheads="1"/>
          </p:cNvSpPr>
          <p:nvPr/>
        </p:nvSpPr>
        <p:spPr bwMode="auto">
          <a:xfrm>
            <a:off x="956930" y="686475"/>
            <a:ext cx="4944140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56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5893EC8-E9A1-6245-A657-7D8555C0DA8C}" type="slidenum">
              <a:rPr lang="en-GB"/>
              <a:pPr/>
              <a:t>49</a:t>
            </a:fld>
            <a:endParaRPr lang="en-GB"/>
          </a:p>
        </p:txBody>
      </p:sp>
      <p:sp>
        <p:nvSpPr>
          <p:cNvPr id="67587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58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3A33741C-1222-F945-BFEC-04E5BCB46162}" type="slidenum">
              <a:rPr lang="en-GB"/>
              <a:pPr/>
              <a:t>50</a:t>
            </a:fld>
            <a:endParaRPr lang="en-GB"/>
          </a:p>
        </p:txBody>
      </p:sp>
      <p:sp>
        <p:nvSpPr>
          <p:cNvPr id="25603" name="Text Box 1"/>
          <p:cNvSpPr txBox="1">
            <a:spLocks noChangeArrowheads="1"/>
          </p:cNvSpPr>
          <p:nvPr/>
        </p:nvSpPr>
        <p:spPr bwMode="auto">
          <a:xfrm>
            <a:off x="823513" y="665200"/>
            <a:ext cx="4795385" cy="332599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04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5893EC8-E9A1-6245-A657-7D8555C0DA8C}" type="slidenum">
              <a:rPr lang="en-GB"/>
              <a:pPr/>
              <a:t>58</a:t>
            </a:fld>
            <a:endParaRPr lang="en-GB"/>
          </a:p>
        </p:txBody>
      </p:sp>
      <p:sp>
        <p:nvSpPr>
          <p:cNvPr id="67587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58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E9293D3-D123-7B45-B367-CE76AB52A6C3}" type="slidenum">
              <a:rPr lang="en-GB"/>
              <a:pPr/>
              <a:t>2</a:t>
            </a:fld>
            <a:endParaRPr lang="en-GB"/>
          </a:p>
        </p:txBody>
      </p:sp>
      <p:sp>
        <p:nvSpPr>
          <p:cNvPr id="21507" name="Text Box 1"/>
          <p:cNvSpPr txBox="1">
            <a:spLocks noChangeArrowheads="1"/>
          </p:cNvSpPr>
          <p:nvPr/>
        </p:nvSpPr>
        <p:spPr bwMode="auto">
          <a:xfrm>
            <a:off x="943130" y="686475"/>
            <a:ext cx="4971743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0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041506D8-B588-B44F-9B03-7FC756F7809E}" type="slidenum">
              <a:rPr lang="en-GB"/>
              <a:pPr/>
              <a:t>6</a:t>
            </a:fld>
            <a:endParaRPr lang="en-GB"/>
          </a:p>
        </p:txBody>
      </p:sp>
      <p:sp>
        <p:nvSpPr>
          <p:cNvPr id="33795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796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207B34F7-A0D4-E54B-BEDD-489ABA6F8BEA}" type="slidenum">
              <a:rPr lang="en-GB"/>
              <a:pPr/>
              <a:t>7</a:t>
            </a:fld>
            <a:endParaRPr lang="en-GB"/>
          </a:p>
        </p:txBody>
      </p:sp>
      <p:sp>
        <p:nvSpPr>
          <p:cNvPr id="23555" name="Text Box 1"/>
          <p:cNvSpPr txBox="1">
            <a:spLocks noChangeArrowheads="1"/>
          </p:cNvSpPr>
          <p:nvPr/>
        </p:nvSpPr>
        <p:spPr bwMode="auto">
          <a:xfrm>
            <a:off x="956930" y="686475"/>
            <a:ext cx="4944140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56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207B34F7-A0D4-E54B-BEDD-489ABA6F8BEA}" type="slidenum">
              <a:rPr lang="en-GB"/>
              <a:pPr/>
              <a:t>14</a:t>
            </a:fld>
            <a:endParaRPr lang="en-GB"/>
          </a:p>
        </p:txBody>
      </p:sp>
      <p:sp>
        <p:nvSpPr>
          <p:cNvPr id="23555" name="Text Box 1"/>
          <p:cNvSpPr txBox="1">
            <a:spLocks noChangeArrowheads="1"/>
          </p:cNvSpPr>
          <p:nvPr/>
        </p:nvSpPr>
        <p:spPr bwMode="auto">
          <a:xfrm>
            <a:off x="956930" y="686475"/>
            <a:ext cx="4944140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56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30766" indent="-281064"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24255" indent="-224851"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573957" indent="-224851"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23659" indent="-224851"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473361" indent="-224851" algn="ctr" defTabSz="90877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23062" indent="-224851" algn="ctr" defTabSz="90877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372764" indent="-224851" algn="ctr" defTabSz="90877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22466" indent="-224851" algn="ctr" defTabSz="90877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AF59B806-CB3E-124E-86DA-94EDDA0A24E5}" type="slidenum">
              <a:rPr lang="en-US" sz="1200" b="0">
                <a:solidFill>
                  <a:srgbClr val="000000"/>
                </a:solidFill>
              </a:rPr>
              <a:pPr/>
              <a:t>18</a:t>
            </a:fld>
            <a:endParaRPr lang="en-US" sz="1200" b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F37C1CE-D917-6E4A-A250-3B1C291BA48F}" type="slidenum">
              <a:rPr lang="en-GB"/>
              <a:pPr/>
              <a:t>38</a:t>
            </a:fld>
            <a:endParaRPr lang="en-GB"/>
          </a:p>
        </p:txBody>
      </p:sp>
      <p:sp>
        <p:nvSpPr>
          <p:cNvPr id="65539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540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F37C1CE-D917-6E4A-A250-3B1C291BA48F}" type="slidenum">
              <a:rPr lang="en-GB"/>
              <a:pPr/>
              <a:t>39</a:t>
            </a:fld>
            <a:endParaRPr lang="en-GB"/>
          </a:p>
        </p:txBody>
      </p:sp>
      <p:sp>
        <p:nvSpPr>
          <p:cNvPr id="65539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540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5893EC8-E9A1-6245-A657-7D8555C0DA8C}" type="slidenum">
              <a:rPr lang="en-GB"/>
              <a:pPr/>
              <a:t>40</a:t>
            </a:fld>
            <a:endParaRPr lang="en-GB"/>
          </a:p>
        </p:txBody>
      </p:sp>
      <p:sp>
        <p:nvSpPr>
          <p:cNvPr id="67587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58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949" y="117274"/>
            <a:ext cx="8189785" cy="14171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6948" y="1600531"/>
            <a:ext cx="4013415" cy="450923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31639" y="1600531"/>
            <a:ext cx="4015094" cy="4509234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June 02, 2015</a:t>
            </a:r>
            <a:endParaRPr lang="en-GB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S. Fazio (BNL)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09DABE-F856-4D4B-BA58-DB075FB76A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1.png"/><Relationship Id="rId5" Type="http://schemas.openxmlformats.org/officeDocument/2006/relationships/image" Target="../media/image28.png"/><Relationship Id="rId6" Type="http://schemas.openxmlformats.org/officeDocument/2006/relationships/image" Target="../media/image29.png"/><Relationship Id="rId7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4" Type="http://schemas.openxmlformats.org/officeDocument/2006/relationships/oleObject" Target="../embeddings/Microsoft_Equation3.bin"/><Relationship Id="rId5" Type="http://schemas.openxmlformats.org/officeDocument/2006/relationships/image" Target="../media/image31.emf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9.png"/><Relationship Id="rId12" Type="http://schemas.openxmlformats.org/officeDocument/2006/relationships/image" Target="../media/image39.png"/><Relationship Id="rId13" Type="http://schemas.openxmlformats.org/officeDocument/2006/relationships/image" Target="../media/image21.png"/><Relationship Id="rId14" Type="http://schemas.openxmlformats.org/officeDocument/2006/relationships/image" Target="../media/image40.jpeg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7.xml"/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emf"/><Relationship Id="rId6" Type="http://schemas.openxmlformats.org/officeDocument/2006/relationships/oleObject" Target="../embeddings/Microsoft_Equation4.bin"/><Relationship Id="rId7" Type="http://schemas.openxmlformats.org/officeDocument/2006/relationships/image" Target="../media/image33.emf"/><Relationship Id="rId8" Type="http://schemas.openxmlformats.org/officeDocument/2006/relationships/oleObject" Target="../embeddings/Microsoft_Equation5.bin"/><Relationship Id="rId9" Type="http://schemas.openxmlformats.org/officeDocument/2006/relationships/image" Target="../media/image34.emf"/><Relationship Id="rId10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9.png"/><Relationship Id="rId5" Type="http://schemas.openxmlformats.org/officeDocument/2006/relationships/image" Target="../media/image41.jpeg"/><Relationship Id="rId6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6" Type="http://schemas.openxmlformats.org/officeDocument/2006/relationships/oleObject" Target="../embeddings/oleObject9.bin"/><Relationship Id="rId7" Type="http://schemas.openxmlformats.org/officeDocument/2006/relationships/image" Target="../media/image19.emf"/><Relationship Id="rId8" Type="http://schemas.openxmlformats.org/officeDocument/2006/relationships/image" Target="../media/image46.png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4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4" Type="http://schemas.openxmlformats.org/officeDocument/2006/relationships/image" Target="../media/image50.jpeg"/><Relationship Id="rId5" Type="http://schemas.openxmlformats.org/officeDocument/2006/relationships/image" Target="../media/image51.jpeg"/><Relationship Id="rId6" Type="http://schemas.openxmlformats.org/officeDocument/2006/relationships/hyperlink" Target="http://www.bnl.gov/cad/eRhic/" TargetMode="External"/><Relationship Id="rId1" Type="http://schemas.openxmlformats.org/officeDocument/2006/relationships/tags" Target="../tags/tag1.xml"/><Relationship Id="rId2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2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4" Type="http://schemas.openxmlformats.org/officeDocument/2006/relationships/image" Target="../media/image55.png"/><Relationship Id="rId5" Type="http://schemas.openxmlformats.org/officeDocument/2006/relationships/image" Target="../media/image56.emf"/><Relationship Id="rId6" Type="http://schemas.openxmlformats.org/officeDocument/2006/relationships/oleObject" Target="../embeddings/Microsoft_Equation6.bin"/><Relationship Id="rId7" Type="http://schemas.openxmlformats.org/officeDocument/2006/relationships/image" Target="../media/image53.emf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4" Type="http://schemas.openxmlformats.org/officeDocument/2006/relationships/image" Target="../media/image57.emf"/><Relationship Id="rId5" Type="http://schemas.openxmlformats.org/officeDocument/2006/relationships/image" Target="../media/image59.png"/><Relationship Id="rId6" Type="http://schemas.openxmlformats.org/officeDocument/2006/relationships/oleObject" Target="../embeddings/Microsoft_Equation7.bin"/><Relationship Id="rId7" Type="http://schemas.openxmlformats.org/officeDocument/2006/relationships/image" Target="../media/image58.emf"/><Relationship Id="rId8" Type="http://schemas.openxmlformats.org/officeDocument/2006/relationships/image" Target="../media/image56.emf"/><Relationship Id="rId1" Type="http://schemas.openxmlformats.org/officeDocument/2006/relationships/vmlDrawing" Target="../drawings/vmlDrawing9.vml"/><Relationship Id="rId2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4" Type="http://schemas.openxmlformats.org/officeDocument/2006/relationships/image" Target="../media/image5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6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0.emf"/><Relationship Id="rId3" Type="http://schemas.openxmlformats.org/officeDocument/2006/relationships/image" Target="../media/image61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4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2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5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6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4" Type="http://schemas.openxmlformats.org/officeDocument/2006/relationships/image" Target="../media/image67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4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8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9.emf"/><Relationship Id="rId3" Type="http://schemas.openxmlformats.org/officeDocument/2006/relationships/image" Target="../media/image25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emf"/><Relationship Id="rId4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durpdg.dur.ac.uk/hepdata/dvcs.html" TargetMode="Externa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4" Type="http://schemas.openxmlformats.org/officeDocument/2006/relationships/image" Target="../media/image75.png"/><Relationship Id="rId5" Type="http://schemas.openxmlformats.org/officeDocument/2006/relationships/oleObject" Target="../embeddings/Microsoft_Equation8.bin"/><Relationship Id="rId6" Type="http://schemas.openxmlformats.org/officeDocument/2006/relationships/image" Target="../media/image73.emf"/><Relationship Id="rId1" Type="http://schemas.openxmlformats.org/officeDocument/2006/relationships/vmlDrawing" Target="../drawings/vmlDrawing10.vml"/><Relationship Id="rId2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emf"/><Relationship Id="rId4" Type="http://schemas.openxmlformats.org/officeDocument/2006/relationships/oleObject" Target="../embeddings/Microsoft_Equation9.bin"/><Relationship Id="rId5" Type="http://schemas.openxmlformats.org/officeDocument/2006/relationships/image" Target="../media/image76.emf"/><Relationship Id="rId1" Type="http://schemas.openxmlformats.org/officeDocument/2006/relationships/vmlDrawing" Target="../drawings/vmlDrawing11.vml"/><Relationship Id="rId2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emf"/><Relationship Id="rId4" Type="http://schemas.openxmlformats.org/officeDocument/2006/relationships/image" Target="../media/image80.emf"/><Relationship Id="rId5" Type="http://schemas.openxmlformats.org/officeDocument/2006/relationships/image" Target="../media/image81.emf"/><Relationship Id="rId6" Type="http://schemas.openxmlformats.org/officeDocument/2006/relationships/image" Target="../media/image82.emf"/><Relationship Id="rId7" Type="http://schemas.openxmlformats.org/officeDocument/2006/relationships/image" Target="../media/image83.emf"/><Relationship Id="rId8" Type="http://schemas.openxmlformats.org/officeDocument/2006/relationships/oleObject" Target="../embeddings/oleObject11.bin"/><Relationship Id="rId9" Type="http://schemas.openxmlformats.org/officeDocument/2006/relationships/image" Target="../media/image78.emf"/><Relationship Id="rId10" Type="http://schemas.openxmlformats.org/officeDocument/2006/relationships/image" Target="../media/image84.emf"/><Relationship Id="rId1" Type="http://schemas.openxmlformats.org/officeDocument/2006/relationships/vmlDrawing" Target="../drawings/vmlDrawing12.vml"/><Relationship Id="rId2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emf"/><Relationship Id="rId4" Type="http://schemas.openxmlformats.org/officeDocument/2006/relationships/image" Target="../media/image85.png"/><Relationship Id="rId5" Type="http://schemas.openxmlformats.org/officeDocument/2006/relationships/image" Target="../media/image77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oleObject" Target="../embeddings/oleObject1.bin"/><Relationship Id="rId5" Type="http://schemas.openxmlformats.org/officeDocument/2006/relationships/image" Target="../media/image9.emf"/><Relationship Id="rId6" Type="http://schemas.openxmlformats.org/officeDocument/2006/relationships/oleObject" Target="../embeddings/oleObject2.bin"/><Relationship Id="rId7" Type="http://schemas.openxmlformats.org/officeDocument/2006/relationships/image" Target="../media/image10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4" Type="http://schemas.openxmlformats.org/officeDocument/2006/relationships/image" Target="../media/image87.png"/><Relationship Id="rId5" Type="http://schemas.openxmlformats.org/officeDocument/2006/relationships/image" Target="../media/image88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4" Type="http://schemas.openxmlformats.org/officeDocument/2006/relationships/oleObject" Target="../embeddings/oleObject12.bin"/><Relationship Id="rId5" Type="http://schemas.openxmlformats.org/officeDocument/2006/relationships/image" Target="../media/image89.emf"/><Relationship Id="rId6" Type="http://schemas.openxmlformats.org/officeDocument/2006/relationships/oleObject" Target="../embeddings/Microsoft_Equation10.bin"/><Relationship Id="rId7" Type="http://schemas.openxmlformats.org/officeDocument/2006/relationships/image" Target="../media/image90.emf"/><Relationship Id="rId1" Type="http://schemas.openxmlformats.org/officeDocument/2006/relationships/vmlDrawing" Target="../drawings/vmlDrawing13.vml"/><Relationship Id="rId2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4" Type="http://schemas.openxmlformats.org/officeDocument/2006/relationships/oleObject" Target="../embeddings/Microsoft_Equation11.bin"/><Relationship Id="rId5" Type="http://schemas.openxmlformats.org/officeDocument/2006/relationships/image" Target="../media/image92.emf"/><Relationship Id="rId1" Type="http://schemas.openxmlformats.org/officeDocument/2006/relationships/vmlDrawing" Target="../drawings/vmlDrawing14.vml"/><Relationship Id="rId2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4" Type="http://schemas.openxmlformats.org/officeDocument/2006/relationships/oleObject" Target="../embeddings/oleObject13.bin"/><Relationship Id="rId5" Type="http://schemas.openxmlformats.org/officeDocument/2006/relationships/image" Target="../media/image94.emf"/><Relationship Id="rId6" Type="http://schemas.openxmlformats.org/officeDocument/2006/relationships/oleObject" Target="../embeddings/Microsoft_Equation12.bin"/><Relationship Id="rId7" Type="http://schemas.openxmlformats.org/officeDocument/2006/relationships/image" Target="../media/image95.emf"/><Relationship Id="rId8" Type="http://schemas.openxmlformats.org/officeDocument/2006/relationships/image" Target="../media/image97.png"/><Relationship Id="rId1" Type="http://schemas.openxmlformats.org/officeDocument/2006/relationships/vmlDrawing" Target="../drawings/vmlDrawing15.vml"/><Relationship Id="rId2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4" Type="http://schemas.openxmlformats.org/officeDocument/2006/relationships/oleObject" Target="../embeddings/Microsoft_Equation13.bin"/><Relationship Id="rId5" Type="http://schemas.openxmlformats.org/officeDocument/2006/relationships/image" Target="../media/image98.emf"/><Relationship Id="rId1" Type="http://schemas.openxmlformats.org/officeDocument/2006/relationships/vmlDrawing" Target="../drawings/vmlDrawing16.vml"/><Relationship Id="rId2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emf"/><Relationship Id="rId4" Type="http://schemas.openxmlformats.org/officeDocument/2006/relationships/oleObject" Target="../embeddings/Microsoft_Equation14.bin"/><Relationship Id="rId5" Type="http://schemas.openxmlformats.org/officeDocument/2006/relationships/image" Target="../media/image100.emf"/><Relationship Id="rId6" Type="http://schemas.openxmlformats.org/officeDocument/2006/relationships/image" Target="../media/image102.emf"/><Relationship Id="rId7" Type="http://schemas.openxmlformats.org/officeDocument/2006/relationships/image" Target="../media/image103.emf"/><Relationship Id="rId8" Type="http://schemas.openxmlformats.org/officeDocument/2006/relationships/image" Target="../media/image88.png"/><Relationship Id="rId1" Type="http://schemas.openxmlformats.org/officeDocument/2006/relationships/vmlDrawing" Target="../drawings/vmlDrawing17.vml"/><Relationship Id="rId2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emf"/><Relationship Id="rId4" Type="http://schemas.openxmlformats.org/officeDocument/2006/relationships/image" Target="../media/image8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4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/Relationships>
</file>

<file path=ppt/slides/_rels/slide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5.emf"/><Relationship Id="rId12" Type="http://schemas.openxmlformats.org/officeDocument/2006/relationships/oleObject" Target="../embeddings/oleObject7.bin"/><Relationship Id="rId13" Type="http://schemas.openxmlformats.org/officeDocument/2006/relationships/image" Target="../media/image16.emf"/><Relationship Id="rId14" Type="http://schemas.openxmlformats.org/officeDocument/2006/relationships/oleObject" Target="../embeddings/Microsoft_Equation1.bin"/><Relationship Id="rId15" Type="http://schemas.openxmlformats.org/officeDocument/2006/relationships/image" Target="../media/image17.emf"/><Relationship Id="rId16" Type="http://schemas.openxmlformats.org/officeDocument/2006/relationships/image" Target="../media/image11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oleObject3.bin"/><Relationship Id="rId4" Type="http://schemas.openxmlformats.org/officeDocument/2006/relationships/image" Target="../media/image12.emf"/><Relationship Id="rId5" Type="http://schemas.openxmlformats.org/officeDocument/2006/relationships/image" Target="../media/image18.emf"/><Relationship Id="rId6" Type="http://schemas.openxmlformats.org/officeDocument/2006/relationships/oleObject" Target="../embeddings/oleObject4.bin"/><Relationship Id="rId7" Type="http://schemas.openxmlformats.org/officeDocument/2006/relationships/image" Target="../media/image13.emf"/><Relationship Id="rId8" Type="http://schemas.openxmlformats.org/officeDocument/2006/relationships/oleObject" Target="../embeddings/oleObject5.bin"/><Relationship Id="rId9" Type="http://schemas.openxmlformats.org/officeDocument/2006/relationships/image" Target="../media/image14.emf"/><Relationship Id="rId10" Type="http://schemas.openxmlformats.org/officeDocument/2006/relationships/oleObject" Target="../embeddings/oleObject6.bin"/></Relationships>
</file>

<file path=ppt/slides/_rels/slide50.xml.rels><?xml version="1.0" encoding="UTF-8" standalone="yes"?>
<Relationships xmlns="http://schemas.openxmlformats.org/package/2006/relationships"><Relationship Id="rId11" Type="http://schemas.openxmlformats.org/officeDocument/2006/relationships/oleObject" Target="../embeddings/oleObject16.bin"/><Relationship Id="rId12" Type="http://schemas.openxmlformats.org/officeDocument/2006/relationships/image" Target="../media/image109.emf"/><Relationship Id="rId13" Type="http://schemas.openxmlformats.org/officeDocument/2006/relationships/oleObject" Target="../embeddings/Microsoft_Equation16.bin"/><Relationship Id="rId14" Type="http://schemas.openxmlformats.org/officeDocument/2006/relationships/image" Target="../media/image110.emf"/><Relationship Id="rId15" Type="http://schemas.openxmlformats.org/officeDocument/2006/relationships/image" Target="../media/image3.png"/><Relationship Id="rId16" Type="http://schemas.openxmlformats.org/officeDocument/2006/relationships/image" Target="../media/image4.png"/><Relationship Id="rId1" Type="http://schemas.openxmlformats.org/officeDocument/2006/relationships/vmlDrawing" Target="../drawings/vmlDrawing18.vml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12.xml"/><Relationship Id="rId4" Type="http://schemas.openxmlformats.org/officeDocument/2006/relationships/oleObject" Target="../embeddings/oleObject14.bin"/><Relationship Id="rId5" Type="http://schemas.openxmlformats.org/officeDocument/2006/relationships/image" Target="../media/image106.png"/><Relationship Id="rId6" Type="http://schemas.openxmlformats.org/officeDocument/2006/relationships/image" Target="../media/image111.png"/><Relationship Id="rId7" Type="http://schemas.openxmlformats.org/officeDocument/2006/relationships/oleObject" Target="../embeddings/Microsoft_Equation15.bin"/><Relationship Id="rId8" Type="http://schemas.openxmlformats.org/officeDocument/2006/relationships/image" Target="../media/image107.emf"/><Relationship Id="rId9" Type="http://schemas.openxmlformats.org/officeDocument/2006/relationships/oleObject" Target="../embeddings/oleObject15.bin"/><Relationship Id="rId10" Type="http://schemas.openxmlformats.org/officeDocument/2006/relationships/image" Target="../media/image108.emf"/></Relationships>
</file>

<file path=ppt/slides/_rels/slide51.xml.rels><?xml version="1.0" encoding="UTF-8" standalone="yes"?>
<Relationships xmlns="http://schemas.openxmlformats.org/package/2006/relationships"><Relationship Id="rId11" Type="http://schemas.openxmlformats.org/officeDocument/2006/relationships/oleObject" Target="../embeddings/oleObject21.bin"/><Relationship Id="rId12" Type="http://schemas.openxmlformats.org/officeDocument/2006/relationships/image" Target="../media/image116.wmf"/><Relationship Id="rId13" Type="http://schemas.openxmlformats.org/officeDocument/2006/relationships/image" Target="../media/image119.emf"/><Relationship Id="rId14" Type="http://schemas.openxmlformats.org/officeDocument/2006/relationships/image" Target="../media/image120.png"/><Relationship Id="rId15" Type="http://schemas.openxmlformats.org/officeDocument/2006/relationships/oleObject" Target="../embeddings/oleObject22.bin"/><Relationship Id="rId16" Type="http://schemas.openxmlformats.org/officeDocument/2006/relationships/image" Target="../media/image117.emf"/><Relationship Id="rId17" Type="http://schemas.openxmlformats.org/officeDocument/2006/relationships/oleObject" Target="../embeddings/Microsoft_Equation17.bin"/><Relationship Id="rId18" Type="http://schemas.openxmlformats.org/officeDocument/2006/relationships/image" Target="../media/image118.emf"/><Relationship Id="rId1" Type="http://schemas.openxmlformats.org/officeDocument/2006/relationships/vmlDrawing" Target="../drawings/vmlDrawing19.vml"/><Relationship Id="rId2" Type="http://schemas.openxmlformats.org/officeDocument/2006/relationships/slideLayout" Target="../slideLayouts/slideLayout6.xml"/><Relationship Id="rId3" Type="http://schemas.openxmlformats.org/officeDocument/2006/relationships/oleObject" Target="../embeddings/oleObject17.bin"/><Relationship Id="rId4" Type="http://schemas.openxmlformats.org/officeDocument/2006/relationships/image" Target="../media/image112.wmf"/><Relationship Id="rId5" Type="http://schemas.openxmlformats.org/officeDocument/2006/relationships/oleObject" Target="../embeddings/oleObject18.bin"/><Relationship Id="rId6" Type="http://schemas.openxmlformats.org/officeDocument/2006/relationships/image" Target="../media/image113.wmf"/><Relationship Id="rId7" Type="http://schemas.openxmlformats.org/officeDocument/2006/relationships/oleObject" Target="../embeddings/oleObject19.bin"/><Relationship Id="rId8" Type="http://schemas.openxmlformats.org/officeDocument/2006/relationships/image" Target="../media/image114.wmf"/><Relationship Id="rId9" Type="http://schemas.openxmlformats.org/officeDocument/2006/relationships/oleObject" Target="../embeddings/oleObject20.bin"/><Relationship Id="rId10" Type="http://schemas.openxmlformats.org/officeDocument/2006/relationships/image" Target="../media/image115.w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4" Type="http://schemas.openxmlformats.org/officeDocument/2006/relationships/image" Target="../media/image123.png"/><Relationship Id="rId5" Type="http://schemas.openxmlformats.org/officeDocument/2006/relationships/image" Target="../media/image124.png"/><Relationship Id="rId6" Type="http://schemas.openxmlformats.org/officeDocument/2006/relationships/image" Target="../media/image125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1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emf"/><Relationship Id="rId4" Type="http://schemas.openxmlformats.org/officeDocument/2006/relationships/image" Target="../media/image128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6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4" Type="http://schemas.openxmlformats.org/officeDocument/2006/relationships/image" Target="../media/image21.png"/><Relationship Id="rId5" Type="http://schemas.openxmlformats.org/officeDocument/2006/relationships/image" Target="../media/image131.png"/><Relationship Id="rId6" Type="http://schemas.openxmlformats.org/officeDocument/2006/relationships/image" Target="../media/image13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9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4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3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5.png"/><Relationship Id="rId3" Type="http://schemas.openxmlformats.org/officeDocument/2006/relationships/image" Target="../media/image136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emf"/><Relationship Id="rId4" Type="http://schemas.openxmlformats.org/officeDocument/2006/relationships/image" Target="../media/image139.emf"/><Relationship Id="rId5" Type="http://schemas.openxmlformats.org/officeDocument/2006/relationships/oleObject" Target="../embeddings/Microsoft_Equation18.bin"/><Relationship Id="rId6" Type="http://schemas.openxmlformats.org/officeDocument/2006/relationships/image" Target="../media/image137.emf"/><Relationship Id="rId1" Type="http://schemas.openxmlformats.org/officeDocument/2006/relationships/vmlDrawing" Target="../drawings/vmlDrawing20.vml"/><Relationship Id="rId2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4" Type="http://schemas.openxmlformats.org/officeDocument/2006/relationships/oleObject" Target="../embeddings/Microsoft_Equation2.bin"/><Relationship Id="rId5" Type="http://schemas.openxmlformats.org/officeDocument/2006/relationships/image" Target="../media/image19.emf"/><Relationship Id="rId6" Type="http://schemas.openxmlformats.org/officeDocument/2006/relationships/image" Target="../media/image20.jpe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4" Type="http://schemas.openxmlformats.org/officeDocument/2006/relationships/oleObject" Target="../embeddings/oleObject23.bin"/><Relationship Id="rId5" Type="http://schemas.openxmlformats.org/officeDocument/2006/relationships/image" Target="../media/image140.emf"/><Relationship Id="rId6" Type="http://schemas.openxmlformats.org/officeDocument/2006/relationships/oleObject" Target="../embeddings/Microsoft_Equation19.bin"/><Relationship Id="rId7" Type="http://schemas.openxmlformats.org/officeDocument/2006/relationships/image" Target="../media/image141.emf"/><Relationship Id="rId8" Type="http://schemas.openxmlformats.org/officeDocument/2006/relationships/image" Target="../media/image143.emf"/><Relationship Id="rId1" Type="http://schemas.openxmlformats.org/officeDocument/2006/relationships/vmlDrawing" Target="../drawings/vmlDrawing21.vml"/><Relationship Id="rId2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emf"/><Relationship Id="rId4" Type="http://schemas.openxmlformats.org/officeDocument/2006/relationships/oleObject" Target="../embeddings/Microsoft_Equation20.bin"/><Relationship Id="rId5" Type="http://schemas.openxmlformats.org/officeDocument/2006/relationships/image" Target="../media/image144.emf"/><Relationship Id="rId6" Type="http://schemas.openxmlformats.org/officeDocument/2006/relationships/image" Target="../media/image145.emf"/><Relationship Id="rId7" Type="http://schemas.openxmlformats.org/officeDocument/2006/relationships/image" Target="../media/image146.emf"/><Relationship Id="rId8" Type="http://schemas.openxmlformats.org/officeDocument/2006/relationships/image" Target="../media/image147.emf"/><Relationship Id="rId1" Type="http://schemas.openxmlformats.org/officeDocument/2006/relationships/vmlDrawing" Target="../drawings/vmlDrawing22.vml"/><Relationship Id="rId2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emf"/><Relationship Id="rId3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oleObject" Target="../embeddings/oleObject8.bin"/><Relationship Id="rId5" Type="http://schemas.openxmlformats.org/officeDocument/2006/relationships/image" Target="../media/image19.emf"/><Relationship Id="rId6" Type="http://schemas.openxmlformats.org/officeDocument/2006/relationships/image" Target="../media/image25.jpeg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87644" y="5778500"/>
            <a:ext cx="8048356" cy="794044"/>
          </a:xfrm>
          <a:solidFill>
            <a:srgbClr val="FFFFFF"/>
          </a:solidFill>
        </p:spPr>
        <p:txBody>
          <a:bodyPr lIns="93789" tIns="110429" rIns="93789" bIns="46894">
            <a:normAutofit fontScale="92500" lnSpcReduction="20000"/>
          </a:bodyPr>
          <a:lstStyle/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400" b="1" dirty="0" smtClean="0">
                <a:solidFill>
                  <a:srgbClr val="003399"/>
                </a:solidFill>
              </a:rPr>
              <a:t>CEA - </a:t>
            </a:r>
            <a:r>
              <a:rPr lang="en-GB" sz="2400" b="1" dirty="0" err="1" smtClean="0">
                <a:solidFill>
                  <a:srgbClr val="003399"/>
                </a:solidFill>
              </a:rPr>
              <a:t>Saclay</a:t>
            </a:r>
            <a:endParaRPr lang="en-GB" sz="2400" b="1" i="1" dirty="0">
              <a:solidFill>
                <a:srgbClr val="003399"/>
              </a:solidFill>
            </a:endParaRPr>
          </a:p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400" b="1" i="1" dirty="0" smtClean="0">
                <a:solidFill>
                  <a:srgbClr val="003399"/>
                </a:solidFill>
              </a:rPr>
              <a:t>02 June 2015</a:t>
            </a:r>
            <a:endParaRPr lang="en-GB" sz="2400" b="1" i="1" dirty="0" smtClean="0">
              <a:solidFill>
                <a:srgbClr val="003399"/>
              </a:solidFill>
            </a:endParaRPr>
          </a:p>
        </p:txBody>
      </p:sp>
      <p:sp>
        <p:nvSpPr>
          <p:cNvPr id="18437" name="Rectangle 3"/>
          <p:cNvSpPr>
            <a:spLocks noChangeArrowheads="1"/>
          </p:cNvSpPr>
          <p:nvPr/>
        </p:nvSpPr>
        <p:spPr bwMode="auto">
          <a:xfrm>
            <a:off x="143231" y="72301"/>
            <a:ext cx="8860857" cy="1053322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Deeply Virtual Compton Scattering</a:t>
            </a:r>
            <a:endParaRPr lang="en-GB" sz="2800" b="1" dirty="0" smtClean="0">
              <a:solidFill>
                <a:srgbClr val="CC0000"/>
              </a:solidFill>
              <a:latin typeface="+mj-lt"/>
              <a:ea typeface="DejaVu Sans" charset="0"/>
              <a:cs typeface="DejaVu Sans" charset="0"/>
            </a:endParaRPr>
          </a:p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from HERA to </a:t>
            </a:r>
            <a:r>
              <a:rPr lang="en-GB" sz="2800" b="1" dirty="0" err="1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eRHIC</a:t>
            </a:r>
            <a:endParaRPr lang="en-GB" sz="2800" b="1" dirty="0" smtClean="0">
              <a:solidFill>
                <a:srgbClr val="CC0000"/>
              </a:solidFill>
              <a:latin typeface="+mj-lt"/>
              <a:ea typeface="DejaVu Sans" charset="0"/>
              <a:cs typeface="DejaVu Sans" charset="0"/>
            </a:endParaRPr>
          </a:p>
        </p:txBody>
      </p:sp>
      <p:pic>
        <p:nvPicPr>
          <p:cNvPr id="18440" name="Picture 16" descr="BNL_logo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37708" y="1674414"/>
            <a:ext cx="2128840" cy="766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231" y="1293864"/>
            <a:ext cx="1924228" cy="481057"/>
          </a:xfrm>
          <a:prstGeom prst="rect">
            <a:avLst/>
          </a:prstGeom>
        </p:spPr>
      </p:pic>
      <p:sp>
        <p:nvSpPr>
          <p:cNvPr id="18435" name="Rectangle 1"/>
          <p:cNvSpPr>
            <a:spLocks noGrp="1" noChangeArrowheads="1"/>
          </p:cNvSpPr>
          <p:nvPr>
            <p:ph type="ctrTitle"/>
          </p:nvPr>
        </p:nvSpPr>
        <p:spPr>
          <a:xfrm>
            <a:off x="685423" y="791144"/>
            <a:ext cx="7773156" cy="1470043"/>
          </a:xfrm>
        </p:spPr>
        <p:txBody>
          <a:bodyPr lIns="93789" tIns="81309" rIns="93789" bIns="46894"/>
          <a:lstStyle/>
          <a:p>
            <a:pPr>
              <a:lnSpc>
                <a:spcPct val="87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333399"/>
                </a:solidFill>
              </a:rPr>
              <a:t>Salvatore </a:t>
            </a:r>
            <a:r>
              <a:rPr lang="en-GB" sz="2800" b="1" dirty="0" smtClean="0">
                <a:solidFill>
                  <a:srgbClr val="333399"/>
                </a:solidFill>
              </a:rPr>
              <a:t>Fazio </a:t>
            </a:r>
            <a:r>
              <a:rPr lang="en-GB" sz="1900" b="1" dirty="0" smtClean="0">
                <a:solidFill>
                  <a:srgbClr val="333399"/>
                </a:solidFill>
              </a:rPr>
              <a:t/>
            </a:r>
            <a:br>
              <a:rPr lang="en-GB" sz="1900" b="1" dirty="0" smtClean="0">
                <a:solidFill>
                  <a:srgbClr val="333399"/>
                </a:solidFill>
              </a:rPr>
            </a:br>
            <a:endParaRPr lang="en-GB" sz="1900" b="1" dirty="0">
              <a:solidFill>
                <a:srgbClr val="333399"/>
              </a:solidFill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3511986" y="2733394"/>
            <a:ext cx="2686113" cy="2437224"/>
            <a:chOff x="3158269" y="1663288"/>
            <a:chExt cx="2686113" cy="2437224"/>
          </a:xfrm>
        </p:grpSpPr>
        <p:sp>
          <p:nvSpPr>
            <p:cNvPr id="16" name="Text Box 3"/>
            <p:cNvSpPr txBox="1">
              <a:spLocks noChangeArrowheads="1"/>
            </p:cNvSpPr>
            <p:nvPr/>
          </p:nvSpPr>
          <p:spPr bwMode="auto">
            <a:xfrm>
              <a:off x="4234656" y="3644900"/>
              <a:ext cx="266700" cy="455612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80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2400" b="1" i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t</a:t>
              </a:r>
            </a:p>
          </p:txBody>
        </p:sp>
        <p:sp>
          <p:nvSpPr>
            <p:cNvPr id="17" name="Line 5"/>
            <p:cNvSpPr>
              <a:spLocks noChangeShapeType="1"/>
            </p:cNvSpPr>
            <p:nvPr/>
          </p:nvSpPr>
          <p:spPr bwMode="auto">
            <a:xfrm flipV="1">
              <a:off x="4204494" y="1917700"/>
              <a:ext cx="1128713" cy="438150"/>
            </a:xfrm>
            <a:prstGeom prst="line">
              <a:avLst/>
            </a:prstGeom>
            <a:noFill/>
            <a:ln w="28440">
              <a:solidFill>
                <a:srgbClr val="FF3300"/>
              </a:solidFill>
              <a:miter lim="800000"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8" name="Group 6"/>
            <p:cNvGrpSpPr>
              <a:grpSpLocks/>
            </p:cNvGrpSpPr>
            <p:nvPr/>
          </p:nvGrpSpPr>
          <p:grpSpPr bwMode="auto">
            <a:xfrm>
              <a:off x="4274344" y="2773362"/>
              <a:ext cx="1143000" cy="642937"/>
              <a:chOff x="3945" y="1196"/>
              <a:chExt cx="720" cy="405"/>
            </a:xfrm>
          </p:grpSpPr>
          <p:sp>
            <p:nvSpPr>
              <p:cNvPr id="38" name="Oval 7"/>
              <p:cNvSpPr>
                <a:spLocks noChangeArrowheads="1"/>
              </p:cNvSpPr>
              <p:nvPr/>
            </p:nvSpPr>
            <p:spPr bwMode="auto">
              <a:xfrm>
                <a:off x="3945" y="1231"/>
                <a:ext cx="184" cy="95"/>
              </a:xfrm>
              <a:prstGeom prst="ellipse">
                <a:avLst/>
              </a:prstGeom>
              <a:blipFill dpi="0" rotWithShape="0">
                <a:blip r:embed="rId5"/>
                <a:srcRect/>
                <a:tile tx="0" ty="0" sx="100000" sy="100000" flip="none" algn="tl"/>
              </a:blipFill>
              <a:ln w="9360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Line 8"/>
              <p:cNvSpPr>
                <a:spLocks noChangeShapeType="1"/>
              </p:cNvSpPr>
              <p:nvPr/>
            </p:nvSpPr>
            <p:spPr bwMode="auto">
              <a:xfrm flipV="1">
                <a:off x="4116" y="1196"/>
                <a:ext cx="549" cy="91"/>
              </a:xfrm>
              <a:prstGeom prst="line">
                <a:avLst/>
              </a:prstGeom>
              <a:noFill/>
              <a:ln w="9360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Line 9"/>
              <p:cNvSpPr>
                <a:spLocks noChangeShapeType="1"/>
              </p:cNvSpPr>
              <p:nvPr/>
            </p:nvSpPr>
            <p:spPr bwMode="auto">
              <a:xfrm>
                <a:off x="4155" y="1266"/>
                <a:ext cx="488" cy="1"/>
              </a:xfrm>
              <a:prstGeom prst="line">
                <a:avLst/>
              </a:prstGeom>
              <a:noFill/>
              <a:ln w="9360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Line 10"/>
              <p:cNvSpPr>
                <a:spLocks noChangeShapeType="1"/>
              </p:cNvSpPr>
              <p:nvPr/>
            </p:nvSpPr>
            <p:spPr bwMode="auto">
              <a:xfrm>
                <a:off x="4142" y="1266"/>
                <a:ext cx="488" cy="49"/>
              </a:xfrm>
              <a:prstGeom prst="line">
                <a:avLst/>
              </a:prstGeom>
              <a:noFill/>
              <a:ln w="9360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Line 11"/>
              <p:cNvSpPr>
                <a:spLocks noChangeShapeType="1"/>
              </p:cNvSpPr>
              <p:nvPr/>
            </p:nvSpPr>
            <p:spPr bwMode="auto">
              <a:xfrm>
                <a:off x="4000" y="1312"/>
                <a:ext cx="1" cy="289"/>
              </a:xfrm>
              <a:prstGeom prst="line">
                <a:avLst/>
              </a:prstGeom>
              <a:noFill/>
              <a:ln w="9360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Line 12"/>
              <p:cNvSpPr>
                <a:spLocks noChangeShapeType="1"/>
              </p:cNvSpPr>
              <p:nvPr/>
            </p:nvSpPr>
            <p:spPr bwMode="auto">
              <a:xfrm>
                <a:off x="4065" y="1312"/>
                <a:ext cx="1" cy="289"/>
              </a:xfrm>
              <a:prstGeom prst="line">
                <a:avLst/>
              </a:prstGeom>
              <a:noFill/>
              <a:ln w="9360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9" name="Oval 13"/>
            <p:cNvSpPr>
              <a:spLocks noChangeArrowheads="1"/>
            </p:cNvSpPr>
            <p:nvPr/>
          </p:nvSpPr>
          <p:spPr bwMode="auto">
            <a:xfrm>
              <a:off x="4237832" y="3381375"/>
              <a:ext cx="330200" cy="146050"/>
            </a:xfrm>
            <a:prstGeom prst="ellipse">
              <a:avLst/>
            </a:prstGeom>
            <a:blipFill dpi="0" rotWithShape="0">
              <a:blip r:embed="rId6"/>
              <a:srcRect/>
              <a:tile tx="0" ty="0" sx="100000" sy="100000" flip="none" algn="tl"/>
            </a:blip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Line 14"/>
            <p:cNvSpPr>
              <a:spLocks noChangeShapeType="1"/>
            </p:cNvSpPr>
            <p:nvPr/>
          </p:nvSpPr>
          <p:spPr bwMode="auto">
            <a:xfrm flipV="1">
              <a:off x="3294857" y="3465512"/>
              <a:ext cx="979488" cy="177800"/>
            </a:xfrm>
            <a:prstGeom prst="line">
              <a:avLst/>
            </a:prstGeom>
            <a:noFill/>
            <a:ln w="28440">
              <a:solidFill>
                <a:srgbClr val="333399"/>
              </a:solidFill>
              <a:miter lim="800000"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Line 15"/>
            <p:cNvSpPr>
              <a:spLocks noChangeShapeType="1"/>
            </p:cNvSpPr>
            <p:nvPr/>
          </p:nvSpPr>
          <p:spPr bwMode="auto">
            <a:xfrm>
              <a:off x="4553744" y="3498850"/>
              <a:ext cx="838200" cy="247650"/>
            </a:xfrm>
            <a:prstGeom prst="line">
              <a:avLst/>
            </a:prstGeom>
            <a:noFill/>
            <a:ln w="28440">
              <a:solidFill>
                <a:srgbClr val="333399"/>
              </a:solidFill>
              <a:miter lim="800000"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AutoShape 16"/>
            <p:cNvSpPr>
              <a:spLocks/>
            </p:cNvSpPr>
            <p:nvPr/>
          </p:nvSpPr>
          <p:spPr bwMode="auto">
            <a:xfrm rot="10740000" flipV="1">
              <a:off x="4063207" y="2154237"/>
              <a:ext cx="403225" cy="19050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255 w 21600"/>
                <a:gd name="T19" fmla="*/ 0 h 21600"/>
                <a:gd name="T20" fmla="*/ 21600 w 21600"/>
                <a:gd name="T21" fmla="*/ 1098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 stroke="0">
                  <a:moveTo>
                    <a:pt x="267" y="8412"/>
                  </a:moveTo>
                  <a:cubicBezTo>
                    <a:pt x="1382" y="3492"/>
                    <a:pt x="5755" y="-1"/>
                    <a:pt x="10800" y="-1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0908"/>
                    <a:pt x="21598" y="11016"/>
                    <a:pt x="21595" y="11124"/>
                  </a:cubicBezTo>
                  <a:lnTo>
                    <a:pt x="10800" y="10800"/>
                  </a:lnTo>
                  <a:close/>
                </a:path>
                <a:path w="21600" h="21600" fill="none">
                  <a:moveTo>
                    <a:pt x="267" y="8412"/>
                  </a:moveTo>
                  <a:cubicBezTo>
                    <a:pt x="1382" y="3492"/>
                    <a:pt x="5755" y="-1"/>
                    <a:pt x="10800" y="-1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0908"/>
                    <a:pt x="21598" y="11016"/>
                    <a:pt x="21595" y="11124"/>
                  </a:cubicBezTo>
                </a:path>
              </a:pathLst>
            </a:custGeom>
            <a:noFill/>
            <a:ln w="9360">
              <a:solidFill>
                <a:srgbClr val="000000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Text Box 18"/>
            <p:cNvSpPr txBox="1">
              <a:spLocks noChangeArrowheads="1"/>
            </p:cNvSpPr>
            <p:nvPr/>
          </p:nvSpPr>
          <p:spPr bwMode="auto">
            <a:xfrm>
              <a:off x="5495132" y="2654300"/>
              <a:ext cx="349250" cy="39528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44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2000" b="1" i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X</a:t>
              </a:r>
            </a:p>
          </p:txBody>
        </p:sp>
        <p:sp>
          <p:nvSpPr>
            <p:cNvPr id="24" name="Text Box 19"/>
            <p:cNvSpPr txBox="1">
              <a:spLocks noChangeArrowheads="1"/>
            </p:cNvSpPr>
            <p:nvPr/>
          </p:nvSpPr>
          <p:spPr bwMode="auto">
            <a:xfrm>
              <a:off x="3456781" y="2900363"/>
              <a:ext cx="406400" cy="39528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44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2000" b="1" i="1" dirty="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W</a:t>
              </a:r>
            </a:p>
          </p:txBody>
        </p:sp>
        <p:sp>
          <p:nvSpPr>
            <p:cNvPr id="25" name="Text Box 20"/>
            <p:cNvSpPr txBox="1">
              <a:spLocks noChangeArrowheads="1"/>
            </p:cNvSpPr>
            <p:nvPr/>
          </p:nvSpPr>
          <p:spPr bwMode="auto">
            <a:xfrm>
              <a:off x="4037807" y="1768475"/>
              <a:ext cx="439738" cy="39528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44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2000" b="1" i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Q</a:t>
              </a:r>
              <a:r>
                <a:rPr lang="en-GB" sz="2000" b="1" i="1" baseline="3000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2</a:t>
              </a:r>
            </a:p>
          </p:txBody>
        </p:sp>
        <p:grpSp>
          <p:nvGrpSpPr>
            <p:cNvPr id="27" name="Group 21"/>
            <p:cNvGrpSpPr>
              <a:grpSpLocks/>
            </p:cNvGrpSpPr>
            <p:nvPr/>
          </p:nvGrpSpPr>
          <p:grpSpPr bwMode="auto">
            <a:xfrm>
              <a:off x="3166269" y="1878012"/>
              <a:ext cx="1031875" cy="471487"/>
              <a:chOff x="3247" y="632"/>
              <a:chExt cx="650" cy="297"/>
            </a:xfrm>
          </p:grpSpPr>
          <p:sp>
            <p:nvSpPr>
              <p:cNvPr id="36" name="Line 22"/>
              <p:cNvSpPr>
                <a:spLocks noChangeShapeType="1"/>
              </p:cNvSpPr>
              <p:nvPr/>
            </p:nvSpPr>
            <p:spPr bwMode="auto">
              <a:xfrm>
                <a:off x="3313" y="837"/>
                <a:ext cx="584" cy="92"/>
              </a:xfrm>
              <a:prstGeom prst="line">
                <a:avLst/>
              </a:prstGeom>
              <a:noFill/>
              <a:ln w="28440">
                <a:solidFill>
                  <a:srgbClr val="FF3300"/>
                </a:solidFill>
                <a:miter lim="800000"/>
                <a:headEnd/>
                <a:tailEnd type="triangl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Text Box 23"/>
              <p:cNvSpPr txBox="1">
                <a:spLocks noChangeArrowheads="1"/>
              </p:cNvSpPr>
              <p:nvPr/>
            </p:nvSpPr>
            <p:spPr bwMode="auto">
              <a:xfrm rot="660000">
                <a:off x="3247" y="632"/>
                <a:ext cx="388" cy="215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90000" tIns="60840" rIns="90000" bIns="46800">
                <a:prstTxWarp prst="textNoShape">
                  <a:avLst/>
                </a:prstTxWarp>
                <a:spAutoFit/>
              </a:bodyPr>
              <a:lstStyle/>
              <a:p>
                <a:pPr>
                  <a:lnSpc>
                    <a:spcPct val="93000"/>
                  </a:lnSpc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</a:pPr>
                <a:r>
                  <a:rPr lang="en-GB" sz="1600" b="1" dirty="0">
                    <a:solidFill>
                      <a:srgbClr val="FF3300"/>
                    </a:solidFill>
                    <a:latin typeface="Times New Roman" charset="0"/>
                    <a:ea typeface="DejaVu Sans" charset="0"/>
                    <a:cs typeface="DejaVu Sans" charset="0"/>
                  </a:rPr>
                  <a:t>e </a:t>
                </a:r>
                <a:r>
                  <a:rPr lang="en-GB" sz="1600" b="1" i="1" dirty="0">
                    <a:solidFill>
                      <a:srgbClr val="FF3300"/>
                    </a:solidFill>
                    <a:latin typeface="Times New Roman" charset="0"/>
                    <a:ea typeface="DejaVu Sans" charset="0"/>
                    <a:cs typeface="DejaVu Sans" charset="0"/>
                  </a:rPr>
                  <a:t>(k</a:t>
                </a:r>
                <a:r>
                  <a:rPr lang="en-GB" sz="1600" b="1" i="1" dirty="0" smtClean="0">
                    <a:solidFill>
                      <a:srgbClr val="FF3300"/>
                    </a:solidFill>
                    <a:latin typeface="Times New Roman" charset="0"/>
                    <a:ea typeface="DejaVu Sans" charset="0"/>
                    <a:cs typeface="DejaVu Sans" charset="0"/>
                  </a:rPr>
                  <a:t>)</a:t>
                </a:r>
                <a:endParaRPr lang="en-GB" sz="1600" b="1" i="1" dirty="0">
                  <a:solidFill>
                    <a:srgbClr val="FF3300"/>
                  </a:solidFill>
                  <a:latin typeface="Times New Roman" charset="0"/>
                  <a:ea typeface="DejaVu Sans" charset="0"/>
                  <a:cs typeface="DejaVu Sans" charset="0"/>
                </a:endParaRPr>
              </a:p>
            </p:txBody>
          </p:sp>
        </p:grpSp>
        <p:sp>
          <p:nvSpPr>
            <p:cNvPr id="28" name="Text Box 24"/>
            <p:cNvSpPr txBox="1">
              <a:spLocks noChangeArrowheads="1"/>
            </p:cNvSpPr>
            <p:nvPr/>
          </p:nvSpPr>
          <p:spPr bwMode="auto">
            <a:xfrm rot="20040000">
              <a:off x="4677858" y="1663288"/>
              <a:ext cx="701098" cy="34055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08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600" b="1" dirty="0">
                  <a:solidFill>
                    <a:srgbClr val="FF3300"/>
                  </a:solidFill>
                  <a:latin typeface="Times New Roman" charset="0"/>
                  <a:ea typeface="DejaVu Sans" charset="0"/>
                  <a:cs typeface="DejaVu Sans" charset="0"/>
                </a:rPr>
                <a:t>e’(</a:t>
              </a:r>
              <a:r>
                <a:rPr lang="en-GB" sz="1600" b="1" i="1" dirty="0">
                  <a:solidFill>
                    <a:srgbClr val="FF3300"/>
                  </a:solidFill>
                  <a:latin typeface="Times New Roman" charset="0"/>
                  <a:ea typeface="DejaVu Sans" charset="0"/>
                  <a:cs typeface="DejaVu Sans" charset="0"/>
                </a:rPr>
                <a:t>k’</a:t>
              </a:r>
              <a:r>
                <a:rPr lang="en-GB" sz="1600" b="1" i="1" dirty="0" smtClean="0">
                  <a:solidFill>
                    <a:srgbClr val="FF3300"/>
                  </a:solidFill>
                  <a:latin typeface="Times New Roman" charset="0"/>
                  <a:ea typeface="DejaVu Sans" charset="0"/>
                  <a:cs typeface="DejaVu Sans" charset="0"/>
                </a:rPr>
                <a:t>)</a:t>
              </a:r>
              <a:endParaRPr lang="en-GB" sz="1600" b="1" i="1" dirty="0">
                <a:solidFill>
                  <a:srgbClr val="FF33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sp>
          <p:nvSpPr>
            <p:cNvPr id="29" name="Text Box 25"/>
            <p:cNvSpPr txBox="1">
              <a:spLocks noChangeArrowheads="1"/>
            </p:cNvSpPr>
            <p:nvPr/>
          </p:nvSpPr>
          <p:spPr bwMode="auto">
            <a:xfrm rot="21000000">
              <a:off x="3158269" y="3620675"/>
              <a:ext cx="657349" cy="34055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08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600" b="1" i="1" dirty="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P </a:t>
              </a:r>
              <a:r>
                <a:rPr lang="en-GB" sz="1600" b="1" i="1" dirty="0" smtClean="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(p)</a:t>
              </a:r>
              <a:endParaRPr lang="en-GB" sz="1600" b="1" i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sp>
          <p:nvSpPr>
            <p:cNvPr id="30" name="Text Box 26"/>
            <p:cNvSpPr txBox="1">
              <a:spLocks noChangeArrowheads="1"/>
            </p:cNvSpPr>
            <p:nvPr/>
          </p:nvSpPr>
          <p:spPr bwMode="auto">
            <a:xfrm rot="840000">
              <a:off x="4895340" y="3657188"/>
              <a:ext cx="750323" cy="34055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08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600" b="1" i="1" dirty="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P’(p’</a:t>
              </a:r>
              <a:r>
                <a:rPr lang="en-GB" sz="1600" b="1" i="1" dirty="0" smtClean="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)</a:t>
              </a:r>
              <a:endParaRPr lang="en-GB" sz="1600" b="1" i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sp>
          <p:nvSpPr>
            <p:cNvPr id="31" name="Text Box 27"/>
            <p:cNvSpPr txBox="1">
              <a:spLocks noChangeArrowheads="1"/>
            </p:cNvSpPr>
            <p:nvPr/>
          </p:nvSpPr>
          <p:spPr bwMode="auto">
            <a:xfrm>
              <a:off x="4509294" y="2959100"/>
              <a:ext cx="438150" cy="39528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644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2000" b="1" i="1">
                  <a:solidFill>
                    <a:srgbClr val="008000"/>
                  </a:solidFill>
                  <a:latin typeface="Times New Roman" charset="0"/>
                  <a:ea typeface="DejaVu Sans" charset="0"/>
                  <a:cs typeface="DejaVu Sans" charset="0"/>
                </a:rPr>
                <a:t>IP</a:t>
              </a:r>
            </a:p>
          </p:txBody>
        </p:sp>
        <p:sp>
          <p:nvSpPr>
            <p:cNvPr id="32" name="AutoShape 28"/>
            <p:cNvSpPr>
              <a:spLocks/>
            </p:cNvSpPr>
            <p:nvPr/>
          </p:nvSpPr>
          <p:spPr bwMode="auto">
            <a:xfrm rot="15300000">
              <a:off x="3887860" y="2581484"/>
              <a:ext cx="1130175" cy="154941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1 w 21600"/>
                <a:gd name="T7" fmla="*/ 0 h 21600"/>
                <a:gd name="T8" fmla="*/ 0 w 21600"/>
                <a:gd name="T9" fmla="*/ -4 h 21600"/>
                <a:gd name="T10" fmla="*/ 0 w 21600"/>
                <a:gd name="T11" fmla="*/ -4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10791 w 21600"/>
                <a:gd name="T19" fmla="*/ 0 h 21600"/>
                <a:gd name="T20" fmla="*/ 21450 w 21600"/>
                <a:gd name="T21" fmla="*/ 108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 stroke="0">
                  <a:moveTo>
                    <a:pt x="10799" y="0"/>
                  </a:moveTo>
                  <a:cubicBezTo>
                    <a:pt x="10799" y="0"/>
                    <a:pt x="10799" y="-1"/>
                    <a:pt x="10800" y="-1"/>
                  </a:cubicBezTo>
                  <a:cubicBezTo>
                    <a:pt x="16092" y="-1"/>
                    <a:pt x="20604" y="3834"/>
                    <a:pt x="21458" y="9057"/>
                  </a:cubicBezTo>
                  <a:lnTo>
                    <a:pt x="10800" y="10800"/>
                  </a:lnTo>
                  <a:close/>
                </a:path>
                <a:path w="21600" h="21600" fill="none">
                  <a:moveTo>
                    <a:pt x="10799" y="0"/>
                  </a:moveTo>
                  <a:cubicBezTo>
                    <a:pt x="10799" y="0"/>
                    <a:pt x="10799" y="-1"/>
                    <a:pt x="10800" y="-1"/>
                  </a:cubicBezTo>
                  <a:cubicBezTo>
                    <a:pt x="16092" y="-1"/>
                    <a:pt x="20604" y="3834"/>
                    <a:pt x="21458" y="9057"/>
                  </a:cubicBezTo>
                </a:path>
              </a:pathLst>
            </a:custGeom>
            <a:noFill/>
            <a:ln w="9360">
              <a:solidFill>
                <a:srgbClr val="000000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Text Box 29"/>
            <p:cNvSpPr txBox="1">
              <a:spLocks noChangeArrowheads="1"/>
            </p:cNvSpPr>
            <p:nvPr/>
          </p:nvSpPr>
          <p:spPr bwMode="auto">
            <a:xfrm>
              <a:off x="4429919" y="2185987"/>
              <a:ext cx="758321" cy="42537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4680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09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2000" b="1" i="1" dirty="0">
                  <a:solidFill>
                    <a:srgbClr val="FF5050"/>
                  </a:solidFill>
                  <a:latin typeface="Symbol" charset="2"/>
                  <a:ea typeface="DejaVu Sans" charset="0"/>
                  <a:cs typeface="DejaVu Sans" charset="0"/>
                </a:rPr>
                <a:t></a:t>
              </a:r>
              <a:r>
                <a:rPr lang="en-GB" sz="2000" b="1" i="1" baseline="30000" dirty="0">
                  <a:solidFill>
                    <a:srgbClr val="FF5050"/>
                  </a:solidFill>
                  <a:latin typeface="Times New Roman" charset="0"/>
                  <a:ea typeface="DejaVu Sans" charset="0"/>
                  <a:cs typeface="DejaVu Sans" charset="0"/>
                </a:rPr>
                <a:t>*</a:t>
              </a:r>
              <a:r>
                <a:rPr lang="en-GB" sz="2000" b="1" i="1" dirty="0">
                  <a:solidFill>
                    <a:srgbClr val="FF5050"/>
                  </a:solidFill>
                  <a:latin typeface="Times New Roman" charset="0"/>
                  <a:ea typeface="DejaVu Sans" charset="0"/>
                  <a:cs typeface="DejaVu Sans" charset="0"/>
                </a:rPr>
                <a:t>(q</a:t>
              </a:r>
              <a:r>
                <a:rPr lang="en-GB" sz="2000" b="1" i="1" dirty="0" smtClean="0">
                  <a:solidFill>
                    <a:srgbClr val="FF5050"/>
                  </a:solidFill>
                  <a:latin typeface="Times New Roman" charset="0"/>
                  <a:ea typeface="DejaVu Sans" charset="0"/>
                  <a:cs typeface="DejaVu Sans" charset="0"/>
                </a:rPr>
                <a:t>)</a:t>
              </a:r>
              <a:endParaRPr lang="en-GB" sz="2000" b="1" i="1" dirty="0">
                <a:solidFill>
                  <a:srgbClr val="FF505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sp>
          <p:nvSpPr>
            <p:cNvPr id="34" name="Freeform 30"/>
            <p:cNvSpPr>
              <a:spLocks noChangeArrowheads="1"/>
            </p:cNvSpPr>
            <p:nvPr/>
          </p:nvSpPr>
          <p:spPr bwMode="auto">
            <a:xfrm rot="4200000">
              <a:off x="4052094" y="2493962"/>
              <a:ext cx="488950" cy="196850"/>
            </a:xfrm>
            <a:custGeom>
              <a:avLst/>
              <a:gdLst>
                <a:gd name="T0" fmla="*/ 0 w 768"/>
                <a:gd name="T1" fmla="*/ 135 h 104"/>
                <a:gd name="T2" fmla="*/ 1 w 768"/>
                <a:gd name="T3" fmla="*/ 20 h 104"/>
                <a:gd name="T4" fmla="*/ 2 w 768"/>
                <a:gd name="T5" fmla="*/ 250 h 104"/>
                <a:gd name="T6" fmla="*/ 3 w 768"/>
                <a:gd name="T7" fmla="*/ 20 h 104"/>
                <a:gd name="T8" fmla="*/ 4 w 768"/>
                <a:gd name="T9" fmla="*/ 250 h 104"/>
                <a:gd name="T10" fmla="*/ 5 w 768"/>
                <a:gd name="T11" fmla="*/ 20 h 104"/>
                <a:gd name="T12" fmla="*/ 6 w 768"/>
                <a:gd name="T13" fmla="*/ 250 h 104"/>
                <a:gd name="T14" fmla="*/ 7 w 768"/>
                <a:gd name="T15" fmla="*/ 20 h 104"/>
                <a:gd name="T16" fmla="*/ 8 w 768"/>
                <a:gd name="T17" fmla="*/ 250 h 10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68"/>
                <a:gd name="T28" fmla="*/ 0 h 104"/>
                <a:gd name="T29" fmla="*/ 768 w 768"/>
                <a:gd name="T30" fmla="*/ 104 h 10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68" h="104">
                  <a:moveTo>
                    <a:pt x="0" y="56"/>
                  </a:moveTo>
                  <a:cubicBezTo>
                    <a:pt x="32" y="28"/>
                    <a:pt x="64" y="0"/>
                    <a:pt x="96" y="8"/>
                  </a:cubicBezTo>
                  <a:cubicBezTo>
                    <a:pt x="128" y="16"/>
                    <a:pt x="160" y="104"/>
                    <a:pt x="192" y="104"/>
                  </a:cubicBezTo>
                  <a:cubicBezTo>
                    <a:pt x="224" y="104"/>
                    <a:pt x="256" y="8"/>
                    <a:pt x="288" y="8"/>
                  </a:cubicBezTo>
                  <a:cubicBezTo>
                    <a:pt x="320" y="8"/>
                    <a:pt x="352" y="104"/>
                    <a:pt x="384" y="104"/>
                  </a:cubicBezTo>
                  <a:cubicBezTo>
                    <a:pt x="416" y="104"/>
                    <a:pt x="448" y="8"/>
                    <a:pt x="480" y="8"/>
                  </a:cubicBezTo>
                  <a:cubicBezTo>
                    <a:pt x="512" y="8"/>
                    <a:pt x="544" y="104"/>
                    <a:pt x="576" y="104"/>
                  </a:cubicBezTo>
                  <a:cubicBezTo>
                    <a:pt x="608" y="104"/>
                    <a:pt x="640" y="8"/>
                    <a:pt x="672" y="8"/>
                  </a:cubicBezTo>
                  <a:cubicBezTo>
                    <a:pt x="704" y="8"/>
                    <a:pt x="752" y="88"/>
                    <a:pt x="768" y="104"/>
                  </a:cubicBezTo>
                </a:path>
              </a:pathLst>
            </a:custGeom>
            <a:noFill/>
            <a:ln w="19080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AutoShape 16"/>
            <p:cNvSpPr>
              <a:spLocks/>
            </p:cNvSpPr>
            <p:nvPr/>
          </p:nvSpPr>
          <p:spPr bwMode="auto">
            <a:xfrm flipV="1">
              <a:off x="4188803" y="3486150"/>
              <a:ext cx="403225" cy="19050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255 w 21600"/>
                <a:gd name="T19" fmla="*/ 0 h 21600"/>
                <a:gd name="T20" fmla="*/ 21600 w 21600"/>
                <a:gd name="T21" fmla="*/ 1098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 stroke="0">
                  <a:moveTo>
                    <a:pt x="267" y="8412"/>
                  </a:moveTo>
                  <a:cubicBezTo>
                    <a:pt x="1382" y="3492"/>
                    <a:pt x="5755" y="-1"/>
                    <a:pt x="10800" y="-1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0908"/>
                    <a:pt x="21598" y="11016"/>
                    <a:pt x="21595" y="11124"/>
                  </a:cubicBezTo>
                  <a:lnTo>
                    <a:pt x="10800" y="10800"/>
                  </a:lnTo>
                  <a:close/>
                </a:path>
                <a:path w="21600" h="21600" fill="none">
                  <a:moveTo>
                    <a:pt x="267" y="8412"/>
                  </a:moveTo>
                  <a:cubicBezTo>
                    <a:pt x="1382" y="3492"/>
                    <a:pt x="5755" y="-1"/>
                    <a:pt x="10800" y="-1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0908"/>
                    <a:pt x="21598" y="11016"/>
                    <a:pt x="21595" y="11124"/>
                  </a:cubicBezTo>
                </a:path>
              </a:pathLst>
            </a:custGeom>
            <a:noFill/>
            <a:ln w="9360">
              <a:solidFill>
                <a:srgbClr val="000000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01600" y="1157288"/>
            <a:ext cx="4013200" cy="5457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marL="355600" indent="-355600">
              <a:tabLst>
                <a:tab pos="355600" algn="l"/>
                <a:tab pos="803275" algn="l"/>
                <a:tab pos="1252538" algn="l"/>
                <a:tab pos="1701800" algn="l"/>
                <a:tab pos="2151063" algn="l"/>
                <a:tab pos="2600325" algn="l"/>
                <a:tab pos="3049588" algn="l"/>
                <a:tab pos="3498850" algn="l"/>
                <a:tab pos="3948113" algn="l"/>
                <a:tab pos="4397375" algn="l"/>
                <a:tab pos="4846638" algn="l"/>
                <a:tab pos="5295900" algn="l"/>
                <a:tab pos="5745163" algn="l"/>
                <a:tab pos="6194425" algn="l"/>
                <a:tab pos="6643688" algn="l"/>
                <a:tab pos="7092950" algn="l"/>
                <a:tab pos="7542213" algn="l"/>
                <a:tab pos="7991475" algn="l"/>
                <a:tab pos="8440738" algn="l"/>
                <a:tab pos="8890000" algn="l"/>
                <a:tab pos="93392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1pPr>
            <a:lvl2pPr>
              <a:tabLst>
                <a:tab pos="355600" algn="l"/>
                <a:tab pos="803275" algn="l"/>
                <a:tab pos="1252538" algn="l"/>
                <a:tab pos="1701800" algn="l"/>
                <a:tab pos="2151063" algn="l"/>
                <a:tab pos="2600325" algn="l"/>
                <a:tab pos="3049588" algn="l"/>
                <a:tab pos="3498850" algn="l"/>
                <a:tab pos="3948113" algn="l"/>
                <a:tab pos="4397375" algn="l"/>
                <a:tab pos="4846638" algn="l"/>
                <a:tab pos="5295900" algn="l"/>
                <a:tab pos="5745163" algn="l"/>
                <a:tab pos="6194425" algn="l"/>
                <a:tab pos="6643688" algn="l"/>
                <a:tab pos="7092950" algn="l"/>
                <a:tab pos="7542213" algn="l"/>
                <a:tab pos="7991475" algn="l"/>
                <a:tab pos="8440738" algn="l"/>
                <a:tab pos="8890000" algn="l"/>
                <a:tab pos="93392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2pPr>
            <a:lvl3pPr>
              <a:tabLst>
                <a:tab pos="355600" algn="l"/>
                <a:tab pos="803275" algn="l"/>
                <a:tab pos="1252538" algn="l"/>
                <a:tab pos="1701800" algn="l"/>
                <a:tab pos="2151063" algn="l"/>
                <a:tab pos="2600325" algn="l"/>
                <a:tab pos="3049588" algn="l"/>
                <a:tab pos="3498850" algn="l"/>
                <a:tab pos="3948113" algn="l"/>
                <a:tab pos="4397375" algn="l"/>
                <a:tab pos="4846638" algn="l"/>
                <a:tab pos="5295900" algn="l"/>
                <a:tab pos="5745163" algn="l"/>
                <a:tab pos="6194425" algn="l"/>
                <a:tab pos="6643688" algn="l"/>
                <a:tab pos="7092950" algn="l"/>
                <a:tab pos="7542213" algn="l"/>
                <a:tab pos="7991475" algn="l"/>
                <a:tab pos="8440738" algn="l"/>
                <a:tab pos="8890000" algn="l"/>
                <a:tab pos="93392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3pPr>
            <a:lvl4pPr>
              <a:tabLst>
                <a:tab pos="355600" algn="l"/>
                <a:tab pos="803275" algn="l"/>
                <a:tab pos="1252538" algn="l"/>
                <a:tab pos="1701800" algn="l"/>
                <a:tab pos="2151063" algn="l"/>
                <a:tab pos="2600325" algn="l"/>
                <a:tab pos="3049588" algn="l"/>
                <a:tab pos="3498850" algn="l"/>
                <a:tab pos="3948113" algn="l"/>
                <a:tab pos="4397375" algn="l"/>
                <a:tab pos="4846638" algn="l"/>
                <a:tab pos="5295900" algn="l"/>
                <a:tab pos="5745163" algn="l"/>
                <a:tab pos="6194425" algn="l"/>
                <a:tab pos="6643688" algn="l"/>
                <a:tab pos="7092950" algn="l"/>
                <a:tab pos="7542213" algn="l"/>
                <a:tab pos="7991475" algn="l"/>
                <a:tab pos="8440738" algn="l"/>
                <a:tab pos="8890000" algn="l"/>
                <a:tab pos="93392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4pPr>
            <a:lvl5pPr>
              <a:tabLst>
                <a:tab pos="355600" algn="l"/>
                <a:tab pos="803275" algn="l"/>
                <a:tab pos="1252538" algn="l"/>
                <a:tab pos="1701800" algn="l"/>
                <a:tab pos="2151063" algn="l"/>
                <a:tab pos="2600325" algn="l"/>
                <a:tab pos="3049588" algn="l"/>
                <a:tab pos="3498850" algn="l"/>
                <a:tab pos="3948113" algn="l"/>
                <a:tab pos="4397375" algn="l"/>
                <a:tab pos="4846638" algn="l"/>
                <a:tab pos="5295900" algn="l"/>
                <a:tab pos="5745163" algn="l"/>
                <a:tab pos="6194425" algn="l"/>
                <a:tab pos="6643688" algn="l"/>
                <a:tab pos="7092950" algn="l"/>
                <a:tab pos="7542213" algn="l"/>
                <a:tab pos="7991475" algn="l"/>
                <a:tab pos="8440738" algn="l"/>
                <a:tab pos="8890000" algn="l"/>
                <a:tab pos="93392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5pPr>
            <a:lvl6pPr marL="25146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355600" algn="l"/>
                <a:tab pos="803275" algn="l"/>
                <a:tab pos="1252538" algn="l"/>
                <a:tab pos="1701800" algn="l"/>
                <a:tab pos="2151063" algn="l"/>
                <a:tab pos="2600325" algn="l"/>
                <a:tab pos="3049588" algn="l"/>
                <a:tab pos="3498850" algn="l"/>
                <a:tab pos="3948113" algn="l"/>
                <a:tab pos="4397375" algn="l"/>
                <a:tab pos="4846638" algn="l"/>
                <a:tab pos="5295900" algn="l"/>
                <a:tab pos="5745163" algn="l"/>
                <a:tab pos="6194425" algn="l"/>
                <a:tab pos="6643688" algn="l"/>
                <a:tab pos="7092950" algn="l"/>
                <a:tab pos="7542213" algn="l"/>
                <a:tab pos="7991475" algn="l"/>
                <a:tab pos="8440738" algn="l"/>
                <a:tab pos="8890000" algn="l"/>
                <a:tab pos="93392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6pPr>
            <a:lvl7pPr marL="29718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355600" algn="l"/>
                <a:tab pos="803275" algn="l"/>
                <a:tab pos="1252538" algn="l"/>
                <a:tab pos="1701800" algn="l"/>
                <a:tab pos="2151063" algn="l"/>
                <a:tab pos="2600325" algn="l"/>
                <a:tab pos="3049588" algn="l"/>
                <a:tab pos="3498850" algn="l"/>
                <a:tab pos="3948113" algn="l"/>
                <a:tab pos="4397375" algn="l"/>
                <a:tab pos="4846638" algn="l"/>
                <a:tab pos="5295900" algn="l"/>
                <a:tab pos="5745163" algn="l"/>
                <a:tab pos="6194425" algn="l"/>
                <a:tab pos="6643688" algn="l"/>
                <a:tab pos="7092950" algn="l"/>
                <a:tab pos="7542213" algn="l"/>
                <a:tab pos="7991475" algn="l"/>
                <a:tab pos="8440738" algn="l"/>
                <a:tab pos="8890000" algn="l"/>
                <a:tab pos="93392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7pPr>
            <a:lvl8pPr marL="34290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355600" algn="l"/>
                <a:tab pos="803275" algn="l"/>
                <a:tab pos="1252538" algn="l"/>
                <a:tab pos="1701800" algn="l"/>
                <a:tab pos="2151063" algn="l"/>
                <a:tab pos="2600325" algn="l"/>
                <a:tab pos="3049588" algn="l"/>
                <a:tab pos="3498850" algn="l"/>
                <a:tab pos="3948113" algn="l"/>
                <a:tab pos="4397375" algn="l"/>
                <a:tab pos="4846638" algn="l"/>
                <a:tab pos="5295900" algn="l"/>
                <a:tab pos="5745163" algn="l"/>
                <a:tab pos="6194425" algn="l"/>
                <a:tab pos="6643688" algn="l"/>
                <a:tab pos="7092950" algn="l"/>
                <a:tab pos="7542213" algn="l"/>
                <a:tab pos="7991475" algn="l"/>
                <a:tab pos="8440738" algn="l"/>
                <a:tab pos="8890000" algn="l"/>
                <a:tab pos="93392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8pPr>
            <a:lvl9pPr marL="38862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355600" algn="l"/>
                <a:tab pos="803275" algn="l"/>
                <a:tab pos="1252538" algn="l"/>
                <a:tab pos="1701800" algn="l"/>
                <a:tab pos="2151063" algn="l"/>
                <a:tab pos="2600325" algn="l"/>
                <a:tab pos="3049588" algn="l"/>
                <a:tab pos="3498850" algn="l"/>
                <a:tab pos="3948113" algn="l"/>
                <a:tab pos="4397375" algn="l"/>
                <a:tab pos="4846638" algn="l"/>
                <a:tab pos="5295900" algn="l"/>
                <a:tab pos="5745163" algn="l"/>
                <a:tab pos="6194425" algn="l"/>
                <a:tab pos="6643688" algn="l"/>
                <a:tab pos="7092950" algn="l"/>
                <a:tab pos="7542213" algn="l"/>
                <a:tab pos="7991475" algn="l"/>
                <a:tab pos="8440738" algn="l"/>
                <a:tab pos="8890000" algn="l"/>
                <a:tab pos="93392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9pPr>
          </a:lstStyle>
          <a:p>
            <a:pPr>
              <a:lnSpc>
                <a:spcPct val="150000"/>
              </a:lnSpc>
              <a:buClr>
                <a:srgbClr val="FF0000"/>
              </a:buClr>
              <a:buFont typeface="Arial" charset="0"/>
              <a:buChar char="•"/>
            </a:pPr>
            <a:r>
              <a:rPr lang="it-IT" sz="1700" b="1" dirty="0">
                <a:solidFill>
                  <a:srgbClr val="FF0000"/>
                </a:solidFill>
              </a:rPr>
              <a:t>99e</a:t>
            </a:r>
            <a:r>
              <a:rPr lang="it-IT" sz="1700" b="1" baseline="30000" dirty="0">
                <a:solidFill>
                  <a:srgbClr val="FF0000"/>
                </a:solidFill>
              </a:rPr>
              <a:t>+</a:t>
            </a:r>
            <a:r>
              <a:rPr lang="it-IT" sz="1700" b="1" dirty="0">
                <a:solidFill>
                  <a:srgbClr val="FF0000"/>
                </a:solidFill>
              </a:rPr>
              <a:t>-00 ZEUS data</a:t>
            </a:r>
          </a:p>
          <a:p>
            <a:pPr>
              <a:lnSpc>
                <a:spcPct val="150000"/>
              </a:lnSpc>
              <a:buClr>
                <a:srgbClr val="333399"/>
              </a:buClr>
              <a:buFont typeface="Arial" charset="0"/>
              <a:buChar char="•"/>
            </a:pPr>
            <a:r>
              <a:rPr lang="en-US" sz="1700" b="1" dirty="0" smtClean="0">
                <a:solidFill>
                  <a:srgbClr val="333399"/>
                </a:solidFill>
              </a:rPr>
              <a:t>Two electron candidates ordered in energy </a:t>
            </a:r>
          </a:p>
          <a:p>
            <a:pPr marL="742950" lvl="1" indent="-285750">
              <a:lnSpc>
                <a:spcPct val="150000"/>
              </a:lnSpc>
              <a:buClr>
                <a:srgbClr val="333399"/>
              </a:buClr>
              <a:buFont typeface="Lucida Grande"/>
              <a:buChar char="-"/>
            </a:pPr>
            <a:r>
              <a:rPr lang="en-US" sz="1700" b="1" dirty="0" smtClean="0">
                <a:solidFill>
                  <a:srgbClr val="333399"/>
                </a:solidFill>
              </a:rPr>
              <a:t>First (most energetic) candidate in RCAL </a:t>
            </a:r>
          </a:p>
          <a:p>
            <a:pPr marL="742950" lvl="1" indent="-285750">
              <a:lnSpc>
                <a:spcPct val="150000"/>
              </a:lnSpc>
              <a:buClr>
                <a:srgbClr val="333399"/>
              </a:buClr>
              <a:buFont typeface="Lucida Grande"/>
              <a:buChar char="-"/>
            </a:pPr>
            <a:r>
              <a:rPr lang="en-US" sz="1700" b="1" dirty="0" smtClean="0">
                <a:solidFill>
                  <a:srgbClr val="333399"/>
                </a:solidFill>
              </a:rPr>
              <a:t>Second candidate in RCAL or in BCAL</a:t>
            </a:r>
          </a:p>
          <a:p>
            <a:pPr>
              <a:lnSpc>
                <a:spcPct val="150000"/>
              </a:lnSpc>
              <a:buClr>
                <a:srgbClr val="333399"/>
              </a:buClr>
              <a:buFont typeface="Arial" charset="0"/>
              <a:buChar char="•"/>
            </a:pPr>
            <a:r>
              <a:rPr lang="en-US" sz="1700" b="1" dirty="0" smtClean="0">
                <a:solidFill>
                  <a:srgbClr val="333399"/>
                </a:solidFill>
              </a:rPr>
              <a:t> 1 or 0 tracks</a:t>
            </a:r>
          </a:p>
          <a:p>
            <a:pPr>
              <a:lnSpc>
                <a:spcPct val="150000"/>
              </a:lnSpc>
              <a:buClr>
                <a:srgbClr val="333399"/>
              </a:buClr>
              <a:buFont typeface="Arial" charset="0"/>
              <a:buChar char="•"/>
            </a:pPr>
            <a:r>
              <a:rPr lang="en-US" sz="1700" b="1" dirty="0" smtClean="0">
                <a:solidFill>
                  <a:srgbClr val="333399"/>
                </a:solidFill>
              </a:rPr>
              <a:t> rear box cuts</a:t>
            </a:r>
          </a:p>
          <a:p>
            <a:pPr>
              <a:lnSpc>
                <a:spcPct val="150000"/>
              </a:lnSpc>
              <a:buClr>
                <a:srgbClr val="333399"/>
              </a:buClr>
              <a:buFont typeface="Arial" charset="0"/>
              <a:buChar char="•"/>
            </a:pPr>
            <a:r>
              <a:rPr lang="en-US" sz="1700" b="1" dirty="0" smtClean="0">
                <a:solidFill>
                  <a:srgbClr val="333399"/>
                </a:solidFill>
              </a:rPr>
              <a:t> Elasticity cut</a:t>
            </a:r>
          </a:p>
          <a:p>
            <a:pPr>
              <a:lnSpc>
                <a:spcPct val="150000"/>
              </a:lnSpc>
              <a:buClr>
                <a:srgbClr val="333399"/>
              </a:buClr>
              <a:buFont typeface="Arial" charset="0"/>
              <a:buChar char="•"/>
            </a:pPr>
            <a:r>
              <a:rPr lang="en-US" sz="1700" b="1" dirty="0" smtClean="0">
                <a:solidFill>
                  <a:srgbClr val="333399"/>
                </a:solidFill>
              </a:rPr>
              <a:t> Energy in FCAL &lt; 1 </a:t>
            </a:r>
            <a:r>
              <a:rPr lang="en-US" sz="1700" b="1" dirty="0" err="1" smtClean="0">
                <a:solidFill>
                  <a:srgbClr val="333399"/>
                </a:solidFill>
              </a:rPr>
              <a:t>GeV</a:t>
            </a:r>
            <a:r>
              <a:rPr lang="en-US" sz="1700" b="1" dirty="0" smtClean="0">
                <a:solidFill>
                  <a:srgbClr val="333399"/>
                </a:solidFill>
              </a:rPr>
              <a:t>   </a:t>
            </a:r>
          </a:p>
          <a:p>
            <a:pPr marL="357188">
              <a:lnSpc>
                <a:spcPct val="150000"/>
              </a:lnSpc>
              <a:buClrTx/>
              <a:buFontTx/>
              <a:buNone/>
            </a:pPr>
            <a:r>
              <a:rPr lang="en-US" sz="1700" b="1" dirty="0" smtClean="0">
                <a:solidFill>
                  <a:srgbClr val="333399"/>
                </a:solidFill>
              </a:rPr>
              <a:t>       and in FPC &lt; 1GeV </a:t>
            </a:r>
          </a:p>
          <a:p>
            <a:pPr>
              <a:lnSpc>
                <a:spcPct val="150000"/>
              </a:lnSpc>
              <a:buClr>
                <a:srgbClr val="333399"/>
              </a:buClr>
              <a:buFont typeface="Arial" charset="0"/>
              <a:buChar char="•"/>
            </a:pPr>
            <a:r>
              <a:rPr lang="en-US" sz="1700" b="1" dirty="0" smtClean="0">
                <a:solidFill>
                  <a:srgbClr val="333399"/>
                </a:solidFill>
              </a:rPr>
              <a:t> -100 &lt; </a:t>
            </a:r>
            <a:r>
              <a:rPr lang="en-US" sz="1700" b="1" dirty="0" err="1" smtClean="0">
                <a:solidFill>
                  <a:srgbClr val="333399"/>
                </a:solidFill>
              </a:rPr>
              <a:t>Zvtx</a:t>
            </a:r>
            <a:r>
              <a:rPr lang="en-US" sz="1700" b="1" dirty="0" smtClean="0">
                <a:solidFill>
                  <a:srgbClr val="333399"/>
                </a:solidFill>
              </a:rPr>
              <a:t> &lt; 50 cm</a:t>
            </a:r>
            <a:r>
              <a:rPr lang="it-IT" sz="1700" b="1" dirty="0" smtClean="0">
                <a:solidFill>
                  <a:srgbClr val="333399"/>
                </a:solidFill>
              </a:rPr>
              <a:t>   </a:t>
            </a:r>
            <a:endParaRPr lang="it-IT" sz="1700" b="1" dirty="0">
              <a:solidFill>
                <a:srgbClr val="333399"/>
              </a:solidFill>
            </a:endParaRPr>
          </a:p>
          <a:p>
            <a:pPr marL="357188">
              <a:buClrTx/>
              <a:buFontTx/>
              <a:buNone/>
            </a:pPr>
            <a:endParaRPr lang="it-IT" sz="1700" b="1" dirty="0">
              <a:solidFill>
                <a:srgbClr val="333399"/>
              </a:solidFill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609600" y="819150"/>
            <a:ext cx="1758950" cy="398463"/>
          </a:xfrm>
          <a:prstGeom prst="rect">
            <a:avLst/>
          </a:prstGeom>
          <a:noFill/>
          <a:ln w="1908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5pPr>
            <a:lvl6pPr marL="25146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6pPr>
            <a:lvl7pPr marL="29718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7pPr>
            <a:lvl8pPr marL="34290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8pPr>
            <a:lvl9pPr marL="38862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it-IT" sz="2000" b="1">
                <a:solidFill>
                  <a:srgbClr val="333399"/>
                </a:solidFill>
                <a:latin typeface="URW Chancery L" charset="0"/>
              </a:rPr>
              <a:t>L </a:t>
            </a:r>
            <a:r>
              <a:rPr lang="it-IT" sz="2000" b="1">
                <a:solidFill>
                  <a:srgbClr val="333399"/>
                </a:solidFill>
              </a:rPr>
              <a:t>= 61.14 pb</a:t>
            </a:r>
            <a:r>
              <a:rPr lang="it-IT" sz="2000" b="1" baseline="30000">
                <a:solidFill>
                  <a:srgbClr val="333399"/>
                </a:solidFill>
              </a:rPr>
              <a:t>-1</a:t>
            </a: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201613" y="112713"/>
            <a:ext cx="8751887" cy="585787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9280" tIns="68400" rIns="89280" bIns="44640" anchor="ctr"/>
          <a:lstStyle/>
          <a:p>
            <a:pPr algn="ctr">
              <a:lnSpc>
                <a:spcPct val="93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700" b="1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 @ ZEUS – Selection criteria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4495800" y="873125"/>
            <a:ext cx="4354513" cy="2427288"/>
            <a:chOff x="4495800" y="873125"/>
            <a:chExt cx="4354513" cy="2427288"/>
          </a:xfrm>
        </p:grpSpPr>
        <p:sp>
          <p:nvSpPr>
            <p:cNvPr id="5" name="Text Box 1"/>
            <p:cNvSpPr txBox="1">
              <a:spLocks noChangeArrowheads="1"/>
            </p:cNvSpPr>
            <p:nvPr/>
          </p:nvSpPr>
          <p:spPr bwMode="auto">
            <a:xfrm>
              <a:off x="4495800" y="873125"/>
              <a:ext cx="4354513" cy="2427288"/>
            </a:xfrm>
            <a:prstGeom prst="rect">
              <a:avLst/>
            </a:prstGeom>
            <a:noFill/>
            <a:ln w="38160" cap="sq">
              <a:solidFill>
                <a:srgbClr val="FF99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1pPr>
              <a:lvl2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2pPr>
              <a:lvl3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3pPr>
              <a:lvl4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4pPr>
              <a:lvl5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5pPr>
              <a:lvl6pPr marL="25146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6pPr>
              <a:lvl7pPr marL="29718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7pPr>
              <a:lvl8pPr marL="34290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8pPr>
              <a:lvl9pPr marL="38862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9pPr>
            </a:lstStyle>
            <a:p>
              <a:pPr>
                <a:lnSpc>
                  <a:spcPct val="100000"/>
                </a:lnSpc>
                <a:buClrTx/>
                <a:buFontTx/>
                <a:buNone/>
              </a:pPr>
              <a:r>
                <a:rPr lang="it-IT" sz="1700" b="1" dirty="0">
                  <a:solidFill>
                    <a:srgbClr val="FF0000"/>
                  </a:solidFill>
                </a:rPr>
                <a:t>Monte Carlos:</a:t>
              </a:r>
            </a:p>
            <a:p>
              <a:pPr>
                <a:lnSpc>
                  <a:spcPct val="100000"/>
                </a:lnSpc>
                <a:buClrTx/>
                <a:buFontTx/>
                <a:buNone/>
              </a:pPr>
              <a:endParaRPr lang="it-IT" sz="1700" b="1" dirty="0">
                <a:solidFill>
                  <a:srgbClr val="FF0000"/>
                </a:solidFill>
              </a:endParaRPr>
            </a:p>
            <a:p>
              <a:pPr>
                <a:lnSpc>
                  <a:spcPct val="100000"/>
                </a:lnSpc>
                <a:buClrTx/>
                <a:buFontTx/>
                <a:buNone/>
              </a:pPr>
              <a:r>
                <a:rPr lang="it-IT" sz="1700" dirty="0" err="1">
                  <a:solidFill>
                    <a:srgbClr val="333399"/>
                  </a:solidFill>
                </a:rPr>
                <a:t>GenDVCS</a:t>
              </a:r>
              <a:r>
                <a:rPr lang="it-IT" sz="1700" dirty="0">
                  <a:solidFill>
                    <a:srgbClr val="333399"/>
                  </a:solidFill>
                </a:rPr>
                <a:t>            (400k DVCS </a:t>
              </a:r>
              <a:r>
                <a:rPr lang="it-IT" sz="1700" dirty="0" err="1">
                  <a:solidFill>
                    <a:srgbClr val="333399"/>
                  </a:solidFill>
                </a:rPr>
                <a:t>events</a:t>
              </a:r>
              <a:r>
                <a:rPr lang="it-IT" sz="1700" dirty="0">
                  <a:solidFill>
                    <a:srgbClr val="333399"/>
                  </a:solidFill>
                </a:rPr>
                <a:t> )</a:t>
              </a:r>
            </a:p>
            <a:p>
              <a:pPr>
                <a:lnSpc>
                  <a:spcPct val="100000"/>
                </a:lnSpc>
                <a:buClrTx/>
                <a:buFontTx/>
                <a:buNone/>
              </a:pPr>
              <a:r>
                <a:rPr lang="it-IT" sz="1700" dirty="0" err="1">
                  <a:solidFill>
                    <a:srgbClr val="333399"/>
                  </a:solidFill>
                </a:rPr>
                <a:t>Grape</a:t>
              </a:r>
              <a:r>
                <a:rPr lang="it-IT" sz="1700" dirty="0">
                  <a:solidFill>
                    <a:srgbClr val="333399"/>
                  </a:solidFill>
                </a:rPr>
                <a:t>-Compton   (400k </a:t>
              </a:r>
              <a:r>
                <a:rPr lang="it-IT" sz="1700" dirty="0" err="1">
                  <a:solidFill>
                    <a:srgbClr val="333399"/>
                  </a:solidFill>
                </a:rPr>
                <a:t>el</a:t>
              </a:r>
              <a:r>
                <a:rPr lang="it-IT" sz="1700" dirty="0">
                  <a:solidFill>
                    <a:srgbClr val="333399"/>
                  </a:solidFill>
                </a:rPr>
                <a:t>. BH </a:t>
              </a:r>
              <a:r>
                <a:rPr lang="it-IT" sz="1700" dirty="0" err="1">
                  <a:solidFill>
                    <a:srgbClr val="333399"/>
                  </a:solidFill>
                </a:rPr>
                <a:t>events</a:t>
              </a:r>
              <a:r>
                <a:rPr lang="it-IT" sz="1700" dirty="0">
                  <a:solidFill>
                    <a:srgbClr val="333399"/>
                  </a:solidFill>
                </a:rPr>
                <a:t> </a:t>
              </a:r>
            </a:p>
            <a:p>
              <a:pPr>
                <a:lnSpc>
                  <a:spcPct val="100000"/>
                </a:lnSpc>
                <a:buClrTx/>
                <a:buFontTx/>
                <a:buNone/>
              </a:pPr>
              <a:r>
                <a:rPr lang="it-IT" sz="1700" dirty="0">
                  <a:solidFill>
                    <a:srgbClr val="333399"/>
                  </a:solidFill>
                </a:rPr>
                <a:t>                              400k </a:t>
              </a:r>
              <a:r>
                <a:rPr lang="it-IT" sz="1700" dirty="0" err="1">
                  <a:solidFill>
                    <a:srgbClr val="333399"/>
                  </a:solidFill>
                </a:rPr>
                <a:t>inel</a:t>
              </a:r>
              <a:r>
                <a:rPr lang="it-IT" sz="1700" dirty="0">
                  <a:solidFill>
                    <a:srgbClr val="333399"/>
                  </a:solidFill>
                </a:rPr>
                <a:t>. BH </a:t>
              </a:r>
              <a:r>
                <a:rPr lang="it-IT" sz="1700" dirty="0" err="1">
                  <a:solidFill>
                    <a:srgbClr val="333399"/>
                  </a:solidFill>
                </a:rPr>
                <a:t>events</a:t>
              </a:r>
              <a:r>
                <a:rPr lang="it-IT" sz="1700" dirty="0">
                  <a:solidFill>
                    <a:srgbClr val="333399"/>
                  </a:solidFill>
                </a:rPr>
                <a:t>)</a:t>
              </a:r>
            </a:p>
            <a:p>
              <a:pPr>
                <a:lnSpc>
                  <a:spcPct val="100000"/>
                </a:lnSpc>
                <a:buClrTx/>
                <a:buFontTx/>
                <a:buNone/>
              </a:pPr>
              <a:r>
                <a:rPr lang="it-IT" sz="1700" dirty="0" err="1">
                  <a:solidFill>
                    <a:srgbClr val="333399"/>
                  </a:solidFill>
                </a:rPr>
                <a:t>Grape-dilepton</a:t>
              </a:r>
              <a:r>
                <a:rPr lang="it-IT" sz="1700" dirty="0">
                  <a:solidFill>
                    <a:srgbClr val="333399"/>
                  </a:solidFill>
                </a:rPr>
                <a:t>     (150k </a:t>
              </a:r>
              <a:r>
                <a:rPr lang="it-IT" sz="1700" dirty="0" err="1">
                  <a:solidFill>
                    <a:srgbClr val="333399"/>
                  </a:solidFill>
                </a:rPr>
                <a:t>dilepton</a:t>
              </a:r>
              <a:r>
                <a:rPr lang="it-IT" sz="1700" dirty="0">
                  <a:solidFill>
                    <a:srgbClr val="333399"/>
                  </a:solidFill>
                </a:rPr>
                <a:t> </a:t>
              </a:r>
              <a:r>
                <a:rPr lang="it-IT" sz="1700" dirty="0" err="1">
                  <a:solidFill>
                    <a:srgbClr val="333399"/>
                  </a:solidFill>
                </a:rPr>
                <a:t>events</a:t>
              </a:r>
              <a:endParaRPr lang="it-IT" sz="1700" dirty="0">
                <a:solidFill>
                  <a:srgbClr val="333399"/>
                </a:solidFill>
              </a:endParaRPr>
            </a:p>
            <a:p>
              <a:pPr>
                <a:lnSpc>
                  <a:spcPct val="100000"/>
                </a:lnSpc>
                <a:buClrTx/>
                <a:buFontTx/>
                <a:buNone/>
              </a:pPr>
              <a:r>
                <a:rPr lang="it-IT" sz="1700" dirty="0">
                  <a:solidFill>
                    <a:srgbClr val="333399"/>
                  </a:solidFill>
                </a:rPr>
                <a:t>                              150k </a:t>
              </a:r>
              <a:r>
                <a:rPr lang="it-IT" sz="1700" dirty="0" err="1">
                  <a:solidFill>
                    <a:srgbClr val="333399"/>
                  </a:solidFill>
                </a:rPr>
                <a:t>inel</a:t>
              </a:r>
              <a:r>
                <a:rPr lang="it-IT" sz="1700" dirty="0">
                  <a:solidFill>
                    <a:srgbClr val="333399"/>
                  </a:solidFill>
                </a:rPr>
                <a:t>. </a:t>
              </a:r>
              <a:r>
                <a:rPr lang="it-IT" sz="1700" dirty="0" err="1">
                  <a:solidFill>
                    <a:srgbClr val="333399"/>
                  </a:solidFill>
                </a:rPr>
                <a:t>dilep</a:t>
              </a:r>
              <a:r>
                <a:rPr lang="it-IT" sz="1700" dirty="0">
                  <a:solidFill>
                    <a:srgbClr val="333399"/>
                  </a:solidFill>
                </a:rPr>
                <a:t>. </a:t>
              </a:r>
              <a:r>
                <a:rPr lang="it-IT" sz="1700" dirty="0" err="1">
                  <a:solidFill>
                    <a:srgbClr val="333399"/>
                  </a:solidFill>
                </a:rPr>
                <a:t>events</a:t>
              </a:r>
              <a:r>
                <a:rPr lang="it-IT" sz="1700" dirty="0">
                  <a:solidFill>
                    <a:srgbClr val="333399"/>
                  </a:solidFill>
                </a:rPr>
                <a:t>)</a:t>
              </a:r>
            </a:p>
            <a:p>
              <a:pPr>
                <a:lnSpc>
                  <a:spcPct val="100000"/>
                </a:lnSpc>
                <a:buClrTx/>
                <a:buFontTx/>
                <a:buNone/>
              </a:pPr>
              <a:r>
                <a:rPr lang="it-IT" sz="1700" dirty="0" err="1">
                  <a:solidFill>
                    <a:srgbClr val="333399"/>
                  </a:solidFill>
                </a:rPr>
                <a:t>DiffVM</a:t>
              </a:r>
              <a:r>
                <a:rPr lang="it-IT" sz="1700" dirty="0">
                  <a:solidFill>
                    <a:srgbClr val="333399"/>
                  </a:solidFill>
                </a:rPr>
                <a:t> </a:t>
              </a:r>
              <a:r>
                <a:rPr lang="it-IT" sz="1700" i="1" dirty="0" err="1" smtClean="0">
                  <a:solidFill>
                    <a:srgbClr val="333399"/>
                  </a:solidFill>
                </a:rPr>
                <a:t>J</a:t>
              </a:r>
              <a:r>
                <a:rPr lang="it-IT" sz="1700" i="1" dirty="0" smtClean="0">
                  <a:solidFill>
                    <a:srgbClr val="333399"/>
                  </a:solidFill>
                </a:rPr>
                <a:t>/</a:t>
              </a:r>
              <a:r>
                <a:rPr lang="it-IT" sz="1700" i="1" dirty="0" smtClean="0">
                  <a:solidFill>
                    <a:srgbClr val="333399"/>
                  </a:solidFill>
                  <a:latin typeface="Symbol" charset="0"/>
                  <a:cs typeface="Symbol" charset="0"/>
                </a:rPr>
                <a:t></a:t>
              </a:r>
              <a:r>
                <a:rPr lang="it-IT" sz="1700" i="1" dirty="0">
                  <a:solidFill>
                    <a:srgbClr val="333399"/>
                  </a:solidFill>
                  <a:latin typeface="Symbol" charset="0"/>
                  <a:cs typeface="Symbol" charset="0"/>
                </a:rPr>
                <a:t></a:t>
              </a:r>
              <a:r>
                <a:rPr lang="it-IT" sz="1700" dirty="0">
                  <a:solidFill>
                    <a:srgbClr val="333399"/>
                  </a:solidFill>
                  <a:latin typeface="Symbol" charset="0"/>
                  <a:cs typeface="Symbol" charset="0"/>
                </a:rPr>
                <a:t></a:t>
              </a:r>
              <a:r>
                <a:rPr lang="it-IT" sz="1700" dirty="0" err="1">
                  <a:solidFill>
                    <a:srgbClr val="333399"/>
                  </a:solidFill>
                </a:rPr>
                <a:t>e</a:t>
              </a:r>
              <a:r>
                <a:rPr lang="it-IT" sz="1700" baseline="30000" dirty="0" err="1">
                  <a:solidFill>
                    <a:srgbClr val="333399"/>
                  </a:solidFill>
                </a:rPr>
                <a:t>+</a:t>
              </a:r>
              <a:r>
                <a:rPr lang="it-IT" sz="1700" dirty="0" err="1">
                  <a:solidFill>
                    <a:srgbClr val="333399"/>
                  </a:solidFill>
                </a:rPr>
                <a:t>e</a:t>
              </a:r>
              <a:r>
                <a:rPr lang="it-IT" sz="1700" baseline="30000" dirty="0">
                  <a:solidFill>
                    <a:srgbClr val="333399"/>
                  </a:solidFill>
                </a:rPr>
                <a:t>+</a:t>
              </a:r>
            </a:p>
          </p:txBody>
        </p:sp>
        <p:sp>
          <p:nvSpPr>
            <p:cNvPr id="9" name="Line 5"/>
            <p:cNvSpPr>
              <a:spLocks noChangeShapeType="1"/>
            </p:cNvSpPr>
            <p:nvPr/>
          </p:nvSpPr>
          <p:spPr bwMode="auto">
            <a:xfrm>
              <a:off x="5777706" y="2882293"/>
              <a:ext cx="407987" cy="1588"/>
            </a:xfrm>
            <a:prstGeom prst="line">
              <a:avLst/>
            </a:prstGeom>
            <a:noFill/>
            <a:ln w="19080" cap="sq">
              <a:solidFill>
                <a:srgbClr val="333399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463407" y="3520469"/>
            <a:ext cx="3007493" cy="2612904"/>
            <a:chOff x="5463407" y="3520469"/>
            <a:chExt cx="3007493" cy="2612904"/>
          </a:xfrm>
        </p:grpSpPr>
        <p:sp>
          <p:nvSpPr>
            <p:cNvPr id="8" name="Text Box 4"/>
            <p:cNvSpPr txBox="1">
              <a:spLocks noChangeArrowheads="1"/>
            </p:cNvSpPr>
            <p:nvPr/>
          </p:nvSpPr>
          <p:spPr bwMode="auto">
            <a:xfrm>
              <a:off x="5463407" y="3545869"/>
              <a:ext cx="3007493" cy="2587504"/>
            </a:xfrm>
            <a:prstGeom prst="rect">
              <a:avLst/>
            </a:prstGeom>
            <a:noFill/>
            <a:ln w="28440" cap="sq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1pPr>
              <a:lvl2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2pPr>
              <a:lvl3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3pPr>
              <a:lvl4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4pPr>
              <a:lvl5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5pPr>
              <a:lvl6pPr marL="25146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6pPr>
              <a:lvl7pPr marL="29718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7pPr>
              <a:lvl8pPr marL="34290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8pPr>
              <a:lvl9pPr marL="38862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9pPr>
            </a:lstStyle>
            <a:p>
              <a:pPr>
                <a:lnSpc>
                  <a:spcPct val="100000"/>
                </a:lnSpc>
                <a:buClrTx/>
                <a:buFontTx/>
                <a:buNone/>
              </a:pPr>
              <a:endParaRPr lang="it-IT" sz="2000" b="1" dirty="0"/>
            </a:p>
            <a:p>
              <a:pPr>
                <a:lnSpc>
                  <a:spcPct val="100000"/>
                </a:lnSpc>
                <a:buClrTx/>
                <a:buFontTx/>
                <a:buNone/>
              </a:pPr>
              <a:r>
                <a:rPr lang="it-IT" sz="2000" b="1" dirty="0" err="1"/>
                <a:t>Kinematic</a:t>
              </a:r>
              <a:r>
                <a:rPr lang="it-IT" sz="2000" b="1" dirty="0"/>
                <a:t> </a:t>
              </a:r>
              <a:r>
                <a:rPr lang="it-IT" sz="2000" b="1" dirty="0" err="1"/>
                <a:t>region</a:t>
              </a:r>
              <a:r>
                <a:rPr lang="it-IT" sz="2000" b="1" dirty="0"/>
                <a:t>:</a:t>
              </a:r>
            </a:p>
            <a:p>
              <a:pPr>
                <a:lnSpc>
                  <a:spcPct val="100000"/>
                </a:lnSpc>
                <a:buClrTx/>
                <a:buFontTx/>
                <a:buNone/>
              </a:pPr>
              <a:r>
                <a:rPr lang="it-IT" sz="1700" b="1" dirty="0">
                  <a:solidFill>
                    <a:srgbClr val="009900"/>
                  </a:solidFill>
                </a:rPr>
                <a:t>1.5 &lt; Q</a:t>
              </a:r>
              <a:r>
                <a:rPr lang="it-IT" sz="1700" b="1" baseline="30000" dirty="0">
                  <a:solidFill>
                    <a:srgbClr val="009900"/>
                  </a:solidFill>
                </a:rPr>
                <a:t>2</a:t>
              </a:r>
              <a:r>
                <a:rPr lang="it-IT" sz="1700" b="1" dirty="0">
                  <a:solidFill>
                    <a:srgbClr val="009900"/>
                  </a:solidFill>
                </a:rPr>
                <a:t> &lt; 100 GeV</a:t>
              </a:r>
              <a:r>
                <a:rPr lang="it-IT" sz="1700" b="1" baseline="30000" dirty="0">
                  <a:solidFill>
                    <a:srgbClr val="009900"/>
                  </a:solidFill>
                </a:rPr>
                <a:t>2</a:t>
              </a:r>
            </a:p>
            <a:p>
              <a:pPr>
                <a:lnSpc>
                  <a:spcPct val="100000"/>
                </a:lnSpc>
                <a:buClrTx/>
                <a:buFontTx/>
                <a:buNone/>
              </a:pPr>
              <a:r>
                <a:rPr lang="it-IT" sz="1700" b="1" dirty="0">
                  <a:solidFill>
                    <a:srgbClr val="009900"/>
                  </a:solidFill>
                </a:rPr>
                <a:t>40 &lt; </a:t>
              </a:r>
              <a:r>
                <a:rPr lang="it-IT" sz="1700" b="1" dirty="0" err="1">
                  <a:solidFill>
                    <a:srgbClr val="009900"/>
                  </a:solidFill>
                </a:rPr>
                <a:t>W</a:t>
              </a:r>
              <a:r>
                <a:rPr lang="it-IT" sz="1700" b="1" dirty="0">
                  <a:solidFill>
                    <a:srgbClr val="009900"/>
                  </a:solidFill>
                </a:rPr>
                <a:t> &lt; 170 </a:t>
              </a:r>
              <a:r>
                <a:rPr lang="it-IT" sz="1700" b="1" dirty="0" err="1">
                  <a:solidFill>
                    <a:srgbClr val="009900"/>
                  </a:solidFill>
                </a:rPr>
                <a:t>GeV</a:t>
              </a:r>
              <a:endParaRPr lang="it-IT" sz="1700" b="1" dirty="0">
                <a:solidFill>
                  <a:srgbClr val="009900"/>
                </a:solidFill>
              </a:endParaRPr>
            </a:p>
            <a:p>
              <a:pPr>
                <a:lnSpc>
                  <a:spcPct val="100000"/>
                </a:lnSpc>
                <a:buClrTx/>
                <a:buFontTx/>
                <a:buNone/>
              </a:pPr>
              <a:endParaRPr lang="it-IT" sz="1700" dirty="0"/>
            </a:p>
            <a:p>
              <a:pPr>
                <a:lnSpc>
                  <a:spcPct val="100000"/>
                </a:lnSpc>
                <a:buClrTx/>
                <a:buFontTx/>
                <a:buNone/>
              </a:pPr>
              <a:r>
                <a:rPr lang="en-US" sz="2000" b="1" dirty="0" smtClean="0"/>
                <a:t>Energies &amp; angle:</a:t>
              </a:r>
            </a:p>
            <a:p>
              <a:pPr>
                <a:lnSpc>
                  <a:spcPct val="100000"/>
                </a:lnSpc>
                <a:buClrTx/>
                <a:buFontTx/>
                <a:buNone/>
              </a:pPr>
              <a:r>
                <a:rPr lang="en-US" sz="1700" b="1" dirty="0" smtClean="0">
                  <a:solidFill>
                    <a:srgbClr val="FF9900"/>
                  </a:solidFill>
                </a:rPr>
                <a:t>E</a:t>
              </a:r>
              <a:r>
                <a:rPr lang="en-US" sz="1700" b="1" baseline="-25000" dirty="0" smtClean="0">
                  <a:solidFill>
                    <a:srgbClr val="FF9900"/>
                  </a:solidFill>
                </a:rPr>
                <a:t>1 </a:t>
              </a:r>
              <a:r>
                <a:rPr lang="en-US" sz="1700" b="1" dirty="0" smtClean="0">
                  <a:solidFill>
                    <a:srgbClr val="FF9900"/>
                  </a:solidFill>
                </a:rPr>
                <a:t>(1</a:t>
              </a:r>
              <a:r>
                <a:rPr lang="en-US" sz="1700" b="1" baseline="30000" dirty="0" smtClean="0">
                  <a:solidFill>
                    <a:srgbClr val="FF9900"/>
                  </a:solidFill>
                </a:rPr>
                <a:t>st</a:t>
              </a:r>
              <a:r>
                <a:rPr lang="en-US" sz="1700" b="1" dirty="0" smtClean="0">
                  <a:solidFill>
                    <a:srgbClr val="FF9900"/>
                  </a:solidFill>
                </a:rPr>
                <a:t> </a:t>
              </a:r>
              <a:r>
                <a:rPr lang="en-US" sz="1700" b="1" dirty="0" err="1" smtClean="0">
                  <a:solidFill>
                    <a:srgbClr val="FF9900"/>
                  </a:solidFill>
                </a:rPr>
                <a:t>ele</a:t>
              </a:r>
              <a:r>
                <a:rPr lang="en-US" sz="1700" b="1" dirty="0" smtClean="0">
                  <a:solidFill>
                    <a:srgbClr val="FF9900"/>
                  </a:solidFill>
                </a:rPr>
                <a:t>. </a:t>
              </a:r>
              <a:r>
                <a:rPr lang="en-US" sz="1700" b="1" dirty="0" err="1" smtClean="0">
                  <a:solidFill>
                    <a:srgbClr val="FF9900"/>
                  </a:solidFill>
                </a:rPr>
                <a:t>cand</a:t>
              </a:r>
              <a:r>
                <a:rPr lang="en-US" sz="1700" b="1" dirty="0" smtClean="0">
                  <a:solidFill>
                    <a:srgbClr val="FF9900"/>
                  </a:solidFill>
                </a:rPr>
                <a:t>.)  &gt; 10 </a:t>
              </a:r>
              <a:r>
                <a:rPr lang="en-US" sz="1700" b="1" dirty="0" err="1" smtClean="0">
                  <a:solidFill>
                    <a:srgbClr val="FF9900"/>
                  </a:solidFill>
                </a:rPr>
                <a:t>GeV</a:t>
              </a:r>
              <a:endParaRPr lang="en-US" sz="1700" b="1" dirty="0" smtClean="0">
                <a:solidFill>
                  <a:srgbClr val="FF9900"/>
                </a:solidFill>
              </a:endParaRPr>
            </a:p>
            <a:p>
              <a:pPr>
                <a:lnSpc>
                  <a:spcPct val="100000"/>
                </a:lnSpc>
                <a:buClrTx/>
                <a:buFontTx/>
                <a:buNone/>
              </a:pPr>
              <a:r>
                <a:rPr lang="en-US" sz="1700" b="1" dirty="0" smtClean="0">
                  <a:solidFill>
                    <a:srgbClr val="FF9900"/>
                  </a:solidFill>
                </a:rPr>
                <a:t>E</a:t>
              </a:r>
              <a:r>
                <a:rPr lang="en-US" sz="1700" b="1" baseline="-25000" dirty="0" smtClean="0">
                  <a:solidFill>
                    <a:srgbClr val="FF9900"/>
                  </a:solidFill>
                </a:rPr>
                <a:t>2</a:t>
              </a:r>
              <a:r>
                <a:rPr lang="en-US" sz="1700" b="1" dirty="0" smtClean="0">
                  <a:solidFill>
                    <a:srgbClr val="FF9900"/>
                  </a:solidFill>
                </a:rPr>
                <a:t> (2</a:t>
              </a:r>
              <a:r>
                <a:rPr lang="en-US" sz="1700" b="1" baseline="30000" dirty="0" smtClean="0">
                  <a:solidFill>
                    <a:srgbClr val="FF9900"/>
                  </a:solidFill>
                </a:rPr>
                <a:t>nd</a:t>
              </a:r>
              <a:r>
                <a:rPr lang="en-US" sz="1700" b="1" dirty="0" smtClean="0">
                  <a:solidFill>
                    <a:srgbClr val="FF9900"/>
                  </a:solidFill>
                </a:rPr>
                <a:t> </a:t>
              </a:r>
              <a:r>
                <a:rPr lang="en-US" sz="1700" b="1" dirty="0" err="1" smtClean="0">
                  <a:solidFill>
                    <a:srgbClr val="FF9900"/>
                  </a:solidFill>
                </a:rPr>
                <a:t>ele</a:t>
              </a:r>
              <a:r>
                <a:rPr lang="en-US" sz="1700" b="1" dirty="0" smtClean="0">
                  <a:solidFill>
                    <a:srgbClr val="FF9900"/>
                  </a:solidFill>
                </a:rPr>
                <a:t>. </a:t>
              </a:r>
              <a:r>
                <a:rPr lang="en-US" sz="1700" b="1" dirty="0" err="1" smtClean="0">
                  <a:solidFill>
                    <a:srgbClr val="FF9900"/>
                  </a:solidFill>
                </a:rPr>
                <a:t>cand</a:t>
              </a:r>
              <a:r>
                <a:rPr lang="en-US" sz="1700" b="1" dirty="0" smtClean="0">
                  <a:solidFill>
                    <a:srgbClr val="FF9900"/>
                  </a:solidFill>
                </a:rPr>
                <a:t>.) &gt; 2 </a:t>
              </a:r>
              <a:r>
                <a:rPr lang="en-US" sz="1700" b="1" dirty="0" err="1" smtClean="0">
                  <a:solidFill>
                    <a:srgbClr val="FF9900"/>
                  </a:solidFill>
                </a:rPr>
                <a:t>GeV</a:t>
              </a:r>
              <a:endParaRPr lang="en-US" sz="1700" b="1" dirty="0" smtClean="0">
                <a:solidFill>
                  <a:srgbClr val="FF9900"/>
                </a:solidFill>
              </a:endParaRPr>
            </a:p>
            <a:p>
              <a:pPr>
                <a:lnSpc>
                  <a:spcPct val="100000"/>
                </a:lnSpc>
                <a:buClrTx/>
                <a:buFontTx/>
                <a:buNone/>
              </a:pPr>
              <a:r>
                <a:rPr lang="en-US" sz="1700" b="1" dirty="0" smtClean="0">
                  <a:solidFill>
                    <a:srgbClr val="FF9900"/>
                  </a:solidFill>
                  <a:latin typeface="Symbol" charset="0"/>
                  <a:cs typeface="Symbol" charset="0"/>
                </a:rPr>
                <a:t></a:t>
              </a:r>
              <a:r>
                <a:rPr lang="en-US" sz="1700" b="1" baseline="-25000" dirty="0" smtClean="0">
                  <a:solidFill>
                    <a:srgbClr val="FF9900"/>
                  </a:solidFill>
                </a:rPr>
                <a:t>2</a:t>
              </a:r>
              <a:r>
                <a:rPr lang="en-US" sz="1700" b="1" dirty="0" smtClean="0">
                  <a:solidFill>
                    <a:srgbClr val="FF9900"/>
                  </a:solidFill>
                </a:rPr>
                <a:t> </a:t>
              </a:r>
              <a:r>
                <a:rPr lang="en-US" sz="1700" b="1" dirty="0">
                  <a:solidFill>
                    <a:srgbClr val="FF9900"/>
                  </a:solidFill>
                </a:rPr>
                <a:t>(2</a:t>
              </a:r>
              <a:r>
                <a:rPr lang="en-US" sz="1700" b="1" baseline="30000" dirty="0">
                  <a:solidFill>
                    <a:srgbClr val="FF9900"/>
                  </a:solidFill>
                </a:rPr>
                <a:t>nd</a:t>
              </a:r>
              <a:r>
                <a:rPr lang="en-US" sz="1700" b="1" dirty="0">
                  <a:solidFill>
                    <a:srgbClr val="FF9900"/>
                  </a:solidFill>
                </a:rPr>
                <a:t> </a:t>
              </a:r>
              <a:r>
                <a:rPr lang="en-US" sz="1700" b="1" dirty="0" err="1">
                  <a:solidFill>
                    <a:srgbClr val="FF9900"/>
                  </a:solidFill>
                </a:rPr>
                <a:t>ele</a:t>
              </a:r>
              <a:r>
                <a:rPr lang="en-US" sz="1700" b="1" dirty="0">
                  <a:solidFill>
                    <a:srgbClr val="FF9900"/>
                  </a:solidFill>
                </a:rPr>
                <a:t>. </a:t>
              </a:r>
              <a:r>
                <a:rPr lang="en-US" sz="1700" b="1" dirty="0" err="1">
                  <a:solidFill>
                    <a:srgbClr val="FF9900"/>
                  </a:solidFill>
                </a:rPr>
                <a:t>cand</a:t>
              </a:r>
              <a:r>
                <a:rPr lang="en-US" sz="1700" b="1" dirty="0">
                  <a:solidFill>
                    <a:srgbClr val="FF9900"/>
                  </a:solidFill>
                </a:rPr>
                <a:t>.) </a:t>
              </a:r>
              <a:r>
                <a:rPr lang="en-US" sz="1700" b="1" dirty="0" smtClean="0">
                  <a:solidFill>
                    <a:srgbClr val="FF9900"/>
                  </a:solidFill>
                </a:rPr>
                <a:t>&lt; 2.85 rad</a:t>
              </a:r>
              <a:endParaRPr lang="en-US" sz="1700" b="1" dirty="0">
                <a:solidFill>
                  <a:srgbClr val="FF9900"/>
                </a:solidFill>
              </a:endParaRPr>
            </a:p>
          </p:txBody>
        </p:sp>
        <p:sp>
          <p:nvSpPr>
            <p:cNvPr id="13" name="Text Box 9"/>
            <p:cNvSpPr txBox="1">
              <a:spLocks noChangeArrowheads="1"/>
            </p:cNvSpPr>
            <p:nvPr/>
          </p:nvSpPr>
          <p:spPr bwMode="auto">
            <a:xfrm>
              <a:off x="5582469" y="3520469"/>
              <a:ext cx="2074863" cy="3683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1pPr>
              <a:lvl2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2pPr>
              <a:lvl3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3pPr>
              <a:lvl4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4pPr>
              <a:lvl5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5pPr>
              <a:lvl6pPr marL="25146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6pPr>
              <a:lvl7pPr marL="29718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7pPr>
              <a:lvl8pPr marL="34290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8pPr>
              <a:lvl9pPr marL="38862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9pPr>
            </a:lstStyle>
            <a:p>
              <a:pPr>
                <a:lnSpc>
                  <a:spcPct val="100000"/>
                </a:lnSpc>
                <a:buClrTx/>
                <a:buFontTx/>
                <a:buNone/>
              </a:pPr>
              <a:r>
                <a:rPr lang="it-IT" b="1" dirty="0">
                  <a:solidFill>
                    <a:srgbClr val="FF0000"/>
                  </a:solidFill>
                </a:rPr>
                <a:t>JHEP05(2009)108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39975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66"/>
          <a:stretch/>
        </p:blipFill>
        <p:spPr bwMode="auto">
          <a:xfrm>
            <a:off x="4209792" y="663575"/>
            <a:ext cx="4819908" cy="5400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01613" y="111125"/>
            <a:ext cx="8269287" cy="58578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9280" tIns="68400" rIns="89280" bIns="44640" anchor="ctr"/>
          <a:lstStyle/>
          <a:p>
            <a:pPr algn="ctr">
              <a:lnSpc>
                <a:spcPct val="93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700" b="1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DVCS: </a:t>
            </a:r>
            <a:r>
              <a:rPr lang="en-GB" sz="2700" b="1" i="1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W-</a:t>
            </a:r>
            <a:r>
              <a:rPr lang="en-GB" sz="2700" b="1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dependence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197433" y="701675"/>
            <a:ext cx="2232025" cy="43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9280" tIns="64800" rIns="89280" bIns="4464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5pPr>
            <a:lvl6pPr marL="25146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6pPr>
            <a:lvl7pPr marL="29718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7pPr>
            <a:lvl8pPr marL="34290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8pPr>
            <a:lvl9pPr marL="38862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9pPr>
          </a:lstStyle>
          <a:p>
            <a:pPr algn="ctr" eaLnBrk="0" hangingPunct="0">
              <a:lnSpc>
                <a:spcPct val="93000"/>
              </a:lnSpc>
              <a:buClrTx/>
              <a:buFontTx/>
              <a:buNone/>
            </a:pPr>
            <a:r>
              <a:rPr lang="en-GB" sz="23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Fit: </a:t>
            </a:r>
            <a:r>
              <a:rPr lang="en-GB" sz="2300" b="1" dirty="0" err="1">
                <a:solidFill>
                  <a:srgbClr val="FF0000"/>
                </a:solidFill>
                <a:cs typeface="Arial" charset="0"/>
              </a:rPr>
              <a:t>σ</a:t>
            </a:r>
            <a:r>
              <a:rPr lang="en-GB" sz="2300" b="1" dirty="0">
                <a:solidFill>
                  <a:srgbClr val="FF0000"/>
                </a:solidFill>
                <a:cs typeface="Arial" charset="0"/>
              </a:rPr>
              <a:t> ~ </a:t>
            </a:r>
            <a:r>
              <a:rPr lang="en-GB" sz="2300" b="1" dirty="0" err="1">
                <a:solidFill>
                  <a:srgbClr val="FF0000"/>
                </a:solidFill>
                <a:cs typeface="Arial" charset="0"/>
              </a:rPr>
              <a:t>W</a:t>
            </a:r>
            <a:r>
              <a:rPr lang="en-GB" sz="2300" b="1" baseline="33000" dirty="0" err="1">
                <a:solidFill>
                  <a:srgbClr val="FF0000"/>
                </a:solidFill>
                <a:cs typeface="Arial" charset="0"/>
              </a:rPr>
              <a:t>δ</a:t>
            </a:r>
            <a:r>
              <a:rPr lang="en-GB" sz="23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  </a:t>
            </a: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4800600" y="5788484"/>
            <a:ext cx="4329535" cy="612316"/>
          </a:xfrm>
          <a:prstGeom prst="rect">
            <a:avLst/>
          </a:prstGeom>
          <a:solidFill>
            <a:srgbClr val="00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5904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5pPr>
            <a:lvl6pPr marL="25146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6pPr>
            <a:lvl7pPr marL="29718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7pPr>
            <a:lvl8pPr marL="34290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8pPr>
            <a:lvl9pPr marL="38862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9pPr>
          </a:lstStyle>
          <a:p>
            <a:pPr algn="ctr">
              <a:lnSpc>
                <a:spcPct val="93000"/>
              </a:lnSpc>
              <a:buClrTx/>
              <a:buFontTx/>
              <a:buNone/>
            </a:pPr>
            <a:r>
              <a:rPr lang="en-GB" sz="16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One bin added at low Q</a:t>
            </a:r>
            <a:r>
              <a:rPr lang="en-GB" sz="1600" b="1" baseline="30000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2</a:t>
            </a:r>
          </a:p>
          <a:p>
            <a:pPr algn="ctr">
              <a:lnSpc>
                <a:spcPct val="93000"/>
              </a:lnSpc>
              <a:buClrTx/>
              <a:buFontTx/>
              <a:buNone/>
            </a:pPr>
            <a:r>
              <a:rPr lang="en-GB" sz="16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  <a:sym typeface="Wingdings"/>
              </a:rPr>
              <a:t></a:t>
            </a:r>
            <a:r>
              <a:rPr lang="en-GB" sz="16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First hint for a </a:t>
            </a:r>
            <a:r>
              <a:rPr lang="en-GB" sz="1600" b="1" i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Q</a:t>
            </a:r>
            <a:r>
              <a:rPr lang="en-GB" sz="1600" b="1" i="1" baseline="30000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2</a:t>
            </a:r>
            <a:r>
              <a:rPr lang="en-GB" sz="1600" b="1" i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-</a:t>
            </a:r>
            <a:r>
              <a:rPr lang="en-GB" sz="16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dependence of </a:t>
            </a:r>
            <a:r>
              <a:rPr lang="en-GB" sz="16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the </a:t>
            </a:r>
            <a:r>
              <a:rPr lang="en-GB" sz="1600" b="1" i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W</a:t>
            </a:r>
            <a:r>
              <a:rPr lang="en-GB" sz="16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16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slope</a:t>
            </a:r>
            <a:endParaRPr lang="en-GB" sz="16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pic>
        <p:nvPicPr>
          <p:cNvPr id="17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51" y="3362380"/>
            <a:ext cx="4609799" cy="233720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8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73638" y="758697"/>
            <a:ext cx="680046" cy="53912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1" name="Text Box 14"/>
          <p:cNvSpPr txBox="1">
            <a:spLocks noChangeArrowheads="1"/>
          </p:cNvSpPr>
          <p:nvPr/>
        </p:nvSpPr>
        <p:spPr bwMode="auto">
          <a:xfrm>
            <a:off x="7356502" y="4884655"/>
            <a:ext cx="1594363" cy="34591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4545" tIns="47273" rIns="94545" bIns="47273">
            <a:prstTxWarp prst="textNoShape">
              <a:avLst/>
            </a:prstTxWarp>
          </a:bodyPr>
          <a:lstStyle/>
          <a:p>
            <a:pPr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it-IT" sz="1500" b="1" dirty="0" smtClean="0">
                <a:solidFill>
                  <a:srgbClr val="DC2300"/>
                </a:solidFill>
                <a:ea typeface="Arial Unicode MS" charset="0"/>
                <a:cs typeface="Arial Unicode MS" charset="0"/>
              </a:rPr>
              <a:t>JHEP05</a:t>
            </a:r>
            <a:r>
              <a:rPr lang="it-IT" sz="1500" b="1" dirty="0">
                <a:solidFill>
                  <a:srgbClr val="DC2300"/>
                </a:solidFill>
                <a:ea typeface="Arial Unicode MS" charset="0"/>
                <a:cs typeface="Arial Unicode MS" charset="0"/>
              </a:rPr>
              <a:t>(2009)</a:t>
            </a:r>
            <a:r>
              <a:rPr lang="it-IT" sz="1500" b="1" dirty="0" smtClean="0">
                <a:solidFill>
                  <a:srgbClr val="DC2300"/>
                </a:solidFill>
                <a:ea typeface="Arial Unicode MS" charset="0"/>
                <a:cs typeface="Arial Unicode MS" charset="0"/>
              </a:rPr>
              <a:t>108</a:t>
            </a:r>
            <a:endParaRPr lang="it-IT" sz="1500" b="1" dirty="0">
              <a:solidFill>
                <a:srgbClr val="DC2300"/>
              </a:solidFill>
              <a:ea typeface="Arial Unicode MS" charset="0"/>
              <a:cs typeface="Arial Unicode MS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201613" y="807745"/>
            <a:ext cx="3390900" cy="2213794"/>
            <a:chOff x="201613" y="807745"/>
            <a:chExt cx="3390900" cy="2213794"/>
          </a:xfrm>
        </p:grpSpPr>
        <p:pic>
          <p:nvPicPr>
            <p:cNvPr id="8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613" y="1239839"/>
              <a:ext cx="3390900" cy="1781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9" name="Picture 12" descr="H1_logo_3D.gif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57213" y="807745"/>
              <a:ext cx="588657" cy="4320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" name="Text Box 14"/>
            <p:cNvSpPr txBox="1">
              <a:spLocks noChangeArrowheads="1"/>
            </p:cNvSpPr>
            <p:nvPr/>
          </p:nvSpPr>
          <p:spPr bwMode="auto">
            <a:xfrm>
              <a:off x="714070" y="2444420"/>
              <a:ext cx="2483363" cy="36852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lIns="94545" tIns="47273" rIns="94545" bIns="47273">
              <a:prstTxWarp prst="textNoShape">
                <a:avLst/>
              </a:prstTxWarp>
            </a:bodyPr>
            <a:lstStyle/>
            <a:p>
              <a:pPr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it-IT" sz="1500" b="1" dirty="0" smtClean="0">
                  <a:solidFill>
                    <a:srgbClr val="DC2300"/>
                  </a:solidFill>
                  <a:ea typeface="Arial Unicode MS" charset="0"/>
                  <a:cs typeface="Arial Unicode MS" charset="0"/>
                </a:rPr>
                <a:t>Phys.Lett.B659</a:t>
              </a:r>
              <a:r>
                <a:rPr lang="it-IT" sz="1500" b="1" dirty="0">
                  <a:solidFill>
                    <a:srgbClr val="DC2300"/>
                  </a:solidFill>
                  <a:ea typeface="Arial Unicode MS" charset="0"/>
                  <a:cs typeface="Arial Unicode MS" charset="0"/>
                </a:rPr>
                <a:t>:796-806,2008</a:t>
              </a:r>
            </a:p>
          </p:txBody>
        </p:sp>
      </p:grpSp>
      <p:pic>
        <p:nvPicPr>
          <p:cNvPr id="23" name="Picture 1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1" y="1839540"/>
            <a:ext cx="4400249" cy="3613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24" name="Text Box 1"/>
          <p:cNvSpPr txBox="1">
            <a:spLocks noChangeArrowheads="1"/>
          </p:cNvSpPr>
          <p:nvPr/>
        </p:nvSpPr>
        <p:spPr bwMode="auto">
          <a:xfrm>
            <a:off x="239713" y="5563059"/>
            <a:ext cx="3686175" cy="587375"/>
          </a:xfrm>
          <a:prstGeom prst="rect">
            <a:avLst/>
          </a:prstGeom>
          <a:solidFill>
            <a:srgbClr val="BBE0E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9280" tIns="58680" rIns="89280" bIns="4464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5pPr>
            <a:lvl6pPr marL="25146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6pPr>
            <a:lvl7pPr marL="29718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7pPr>
            <a:lvl8pPr marL="34290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8pPr>
            <a:lvl9pPr marL="38862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9pPr>
          </a:lstStyle>
          <a:p>
            <a:pPr eaLnBrk="0" hangingPunct="0">
              <a:lnSpc>
                <a:spcPct val="93000"/>
              </a:lnSpc>
              <a:buClrTx/>
              <a:buFontTx/>
              <a:buNone/>
            </a:pPr>
            <a:r>
              <a:rPr lang="en-GB" sz="1600" b="1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Large </a:t>
            </a:r>
            <a:r>
              <a:rPr lang="en-GB" sz="1600" b="1" i="1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M</a:t>
            </a:r>
            <a:r>
              <a:rPr lang="en-GB" sz="1600" b="1" i="1" baseline="-2500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V</a:t>
            </a:r>
            <a:r>
              <a:rPr lang="en-GB" sz="1600" b="1" i="1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1600" b="1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supplies a scale for hard </a:t>
            </a:r>
          </a:p>
          <a:p>
            <a:pPr eaLnBrk="0" hangingPunct="0">
              <a:lnSpc>
                <a:spcPct val="93000"/>
              </a:lnSpc>
              <a:buClrTx/>
              <a:buFontTx/>
              <a:buNone/>
            </a:pPr>
            <a:r>
              <a:rPr lang="en-GB" sz="1600" b="1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processes </a:t>
            </a:r>
            <a:r>
              <a:rPr lang="en-GB" sz="1600" b="1">
                <a:solidFill>
                  <a:srgbClr val="000066"/>
                </a:solidFill>
                <a:latin typeface="Wingdings" charset="0"/>
                <a:cs typeface="Wingdings" charset="0"/>
              </a:rPr>
              <a:t></a:t>
            </a:r>
            <a:r>
              <a:rPr lang="en-GB" sz="1600" b="1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 apply pQCD models</a:t>
            </a:r>
          </a:p>
        </p:txBody>
      </p:sp>
      <p:sp>
        <p:nvSpPr>
          <p:cNvPr id="25" name="Oval 24"/>
          <p:cNvSpPr/>
          <p:nvPr/>
        </p:nvSpPr>
        <p:spPr>
          <a:xfrm rot="20498269">
            <a:off x="6111601" y="1572152"/>
            <a:ext cx="2914033" cy="1053805"/>
          </a:xfrm>
          <a:prstGeom prst="ellipse">
            <a:avLst/>
          </a:prstGeom>
          <a:solidFill>
            <a:srgbClr val="25E4F4">
              <a:alpha val="32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2847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4" grpId="0" animBg="1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26" r="996" b="360"/>
          <a:stretch>
            <a:fillRect/>
          </a:stretch>
        </p:blipFill>
        <p:spPr bwMode="auto">
          <a:xfrm>
            <a:off x="4205288" y="665163"/>
            <a:ext cx="3990975" cy="285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8826" r="996" b="360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504825" y="1108075"/>
            <a:ext cx="2393950" cy="1027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5pPr>
            <a:lvl6pPr marL="25146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6pPr>
            <a:lvl7pPr marL="29718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7pPr>
            <a:lvl8pPr marL="34290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8pPr>
            <a:lvl9pPr marL="38862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9pPr>
          </a:lstStyle>
          <a:p>
            <a:pPr>
              <a:lnSpc>
                <a:spcPct val="120000"/>
              </a:lnSpc>
              <a:buClr>
                <a:srgbClr val="333399"/>
              </a:buClr>
              <a:buFont typeface="Arial" charset="0"/>
              <a:buChar char="•"/>
            </a:pPr>
            <a:r>
              <a:rPr lang="it-IT" sz="1700" b="1">
                <a:solidFill>
                  <a:srgbClr val="333399"/>
                </a:solidFill>
              </a:rPr>
              <a:t> 3 &lt; Q</a:t>
            </a:r>
            <a:r>
              <a:rPr lang="it-IT" sz="1700" b="1" baseline="30000">
                <a:solidFill>
                  <a:srgbClr val="333399"/>
                </a:solidFill>
              </a:rPr>
              <a:t>2</a:t>
            </a:r>
            <a:r>
              <a:rPr lang="it-IT" sz="1700" b="1">
                <a:solidFill>
                  <a:srgbClr val="333399"/>
                </a:solidFill>
              </a:rPr>
              <a:t> &lt; 100 GeV</a:t>
            </a:r>
            <a:r>
              <a:rPr lang="it-IT" sz="1700" b="1" baseline="30000">
                <a:solidFill>
                  <a:srgbClr val="333399"/>
                </a:solidFill>
              </a:rPr>
              <a:t>2</a:t>
            </a:r>
          </a:p>
          <a:p>
            <a:pPr>
              <a:lnSpc>
                <a:spcPct val="120000"/>
              </a:lnSpc>
              <a:buClr>
                <a:srgbClr val="333399"/>
              </a:buClr>
              <a:buFont typeface="Arial" charset="0"/>
              <a:buChar char="•"/>
            </a:pPr>
            <a:r>
              <a:rPr lang="it-IT" sz="1700" b="1">
                <a:solidFill>
                  <a:srgbClr val="333399"/>
                </a:solidFill>
              </a:rPr>
              <a:t> 40 &lt; W &lt; 170 GeV</a:t>
            </a:r>
          </a:p>
          <a:p>
            <a:pPr>
              <a:lnSpc>
                <a:spcPct val="120000"/>
              </a:lnSpc>
              <a:buClr>
                <a:srgbClr val="333399"/>
              </a:buClr>
              <a:buFont typeface="Arial" charset="0"/>
              <a:buChar char="•"/>
            </a:pPr>
            <a:r>
              <a:rPr lang="it-IT" sz="1700" b="1">
                <a:solidFill>
                  <a:srgbClr val="333399"/>
                </a:solidFill>
              </a:rPr>
              <a:t> ZEUS selection cuts</a:t>
            </a:r>
          </a:p>
        </p:txBody>
      </p:sp>
      <p:grpSp>
        <p:nvGrpSpPr>
          <p:cNvPr id="7" name="Group 3"/>
          <p:cNvGrpSpPr>
            <a:grpSpLocks/>
          </p:cNvGrpSpPr>
          <p:nvPr/>
        </p:nvGrpSpPr>
        <p:grpSpPr bwMode="auto">
          <a:xfrm>
            <a:off x="169863" y="3043238"/>
            <a:ext cx="3249612" cy="2697162"/>
            <a:chOff x="107" y="1917"/>
            <a:chExt cx="2047" cy="1699"/>
          </a:xfrm>
        </p:grpSpPr>
        <p:sp>
          <p:nvSpPr>
            <p:cNvPr id="8" name="Text Box 4"/>
            <p:cNvSpPr txBox="1">
              <a:spLocks noChangeArrowheads="1"/>
            </p:cNvSpPr>
            <p:nvPr/>
          </p:nvSpPr>
          <p:spPr bwMode="auto">
            <a:xfrm>
              <a:off x="107" y="1917"/>
              <a:ext cx="2047" cy="1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 marL="257175" indent="-255588">
                <a:tabLst>
                  <a:tab pos="257175" algn="l"/>
                  <a:tab pos="704850" algn="l"/>
                  <a:tab pos="1154113" algn="l"/>
                  <a:tab pos="1603375" algn="l"/>
                  <a:tab pos="2052638" algn="l"/>
                  <a:tab pos="2501900" algn="l"/>
                  <a:tab pos="2951163" algn="l"/>
                  <a:tab pos="3400425" algn="l"/>
                  <a:tab pos="3849688" algn="l"/>
                  <a:tab pos="4298950" algn="l"/>
                  <a:tab pos="4748213" algn="l"/>
                  <a:tab pos="5197475" algn="l"/>
                  <a:tab pos="5646738" algn="l"/>
                  <a:tab pos="6096000" algn="l"/>
                  <a:tab pos="6545263" algn="l"/>
                  <a:tab pos="6994525" algn="l"/>
                  <a:tab pos="7443788" algn="l"/>
                  <a:tab pos="7893050" algn="l"/>
                  <a:tab pos="8342313" algn="l"/>
                  <a:tab pos="8791575" algn="l"/>
                  <a:tab pos="9240838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1pPr>
              <a:lvl2pPr>
                <a:tabLst>
                  <a:tab pos="257175" algn="l"/>
                  <a:tab pos="704850" algn="l"/>
                  <a:tab pos="1154113" algn="l"/>
                  <a:tab pos="1603375" algn="l"/>
                  <a:tab pos="2052638" algn="l"/>
                  <a:tab pos="2501900" algn="l"/>
                  <a:tab pos="2951163" algn="l"/>
                  <a:tab pos="3400425" algn="l"/>
                  <a:tab pos="3849688" algn="l"/>
                  <a:tab pos="4298950" algn="l"/>
                  <a:tab pos="4748213" algn="l"/>
                  <a:tab pos="5197475" algn="l"/>
                  <a:tab pos="5646738" algn="l"/>
                  <a:tab pos="6096000" algn="l"/>
                  <a:tab pos="6545263" algn="l"/>
                  <a:tab pos="6994525" algn="l"/>
                  <a:tab pos="7443788" algn="l"/>
                  <a:tab pos="7893050" algn="l"/>
                  <a:tab pos="8342313" algn="l"/>
                  <a:tab pos="8791575" algn="l"/>
                  <a:tab pos="9240838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2pPr>
              <a:lvl3pPr>
                <a:tabLst>
                  <a:tab pos="257175" algn="l"/>
                  <a:tab pos="704850" algn="l"/>
                  <a:tab pos="1154113" algn="l"/>
                  <a:tab pos="1603375" algn="l"/>
                  <a:tab pos="2052638" algn="l"/>
                  <a:tab pos="2501900" algn="l"/>
                  <a:tab pos="2951163" algn="l"/>
                  <a:tab pos="3400425" algn="l"/>
                  <a:tab pos="3849688" algn="l"/>
                  <a:tab pos="4298950" algn="l"/>
                  <a:tab pos="4748213" algn="l"/>
                  <a:tab pos="5197475" algn="l"/>
                  <a:tab pos="5646738" algn="l"/>
                  <a:tab pos="6096000" algn="l"/>
                  <a:tab pos="6545263" algn="l"/>
                  <a:tab pos="6994525" algn="l"/>
                  <a:tab pos="7443788" algn="l"/>
                  <a:tab pos="7893050" algn="l"/>
                  <a:tab pos="8342313" algn="l"/>
                  <a:tab pos="8791575" algn="l"/>
                  <a:tab pos="9240838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3pPr>
              <a:lvl4pPr>
                <a:tabLst>
                  <a:tab pos="257175" algn="l"/>
                  <a:tab pos="704850" algn="l"/>
                  <a:tab pos="1154113" algn="l"/>
                  <a:tab pos="1603375" algn="l"/>
                  <a:tab pos="2052638" algn="l"/>
                  <a:tab pos="2501900" algn="l"/>
                  <a:tab pos="2951163" algn="l"/>
                  <a:tab pos="3400425" algn="l"/>
                  <a:tab pos="3849688" algn="l"/>
                  <a:tab pos="4298950" algn="l"/>
                  <a:tab pos="4748213" algn="l"/>
                  <a:tab pos="5197475" algn="l"/>
                  <a:tab pos="5646738" algn="l"/>
                  <a:tab pos="6096000" algn="l"/>
                  <a:tab pos="6545263" algn="l"/>
                  <a:tab pos="6994525" algn="l"/>
                  <a:tab pos="7443788" algn="l"/>
                  <a:tab pos="7893050" algn="l"/>
                  <a:tab pos="8342313" algn="l"/>
                  <a:tab pos="8791575" algn="l"/>
                  <a:tab pos="9240838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4pPr>
              <a:lvl5pPr>
                <a:tabLst>
                  <a:tab pos="257175" algn="l"/>
                  <a:tab pos="704850" algn="l"/>
                  <a:tab pos="1154113" algn="l"/>
                  <a:tab pos="1603375" algn="l"/>
                  <a:tab pos="2052638" algn="l"/>
                  <a:tab pos="2501900" algn="l"/>
                  <a:tab pos="2951163" algn="l"/>
                  <a:tab pos="3400425" algn="l"/>
                  <a:tab pos="3849688" algn="l"/>
                  <a:tab pos="4298950" algn="l"/>
                  <a:tab pos="4748213" algn="l"/>
                  <a:tab pos="5197475" algn="l"/>
                  <a:tab pos="5646738" algn="l"/>
                  <a:tab pos="6096000" algn="l"/>
                  <a:tab pos="6545263" algn="l"/>
                  <a:tab pos="6994525" algn="l"/>
                  <a:tab pos="7443788" algn="l"/>
                  <a:tab pos="7893050" algn="l"/>
                  <a:tab pos="8342313" algn="l"/>
                  <a:tab pos="8791575" algn="l"/>
                  <a:tab pos="9240838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5pPr>
              <a:lvl6pPr marL="25146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257175" algn="l"/>
                  <a:tab pos="704850" algn="l"/>
                  <a:tab pos="1154113" algn="l"/>
                  <a:tab pos="1603375" algn="l"/>
                  <a:tab pos="2052638" algn="l"/>
                  <a:tab pos="2501900" algn="l"/>
                  <a:tab pos="2951163" algn="l"/>
                  <a:tab pos="3400425" algn="l"/>
                  <a:tab pos="3849688" algn="l"/>
                  <a:tab pos="4298950" algn="l"/>
                  <a:tab pos="4748213" algn="l"/>
                  <a:tab pos="5197475" algn="l"/>
                  <a:tab pos="5646738" algn="l"/>
                  <a:tab pos="6096000" algn="l"/>
                  <a:tab pos="6545263" algn="l"/>
                  <a:tab pos="6994525" algn="l"/>
                  <a:tab pos="7443788" algn="l"/>
                  <a:tab pos="7893050" algn="l"/>
                  <a:tab pos="8342313" algn="l"/>
                  <a:tab pos="8791575" algn="l"/>
                  <a:tab pos="9240838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6pPr>
              <a:lvl7pPr marL="29718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257175" algn="l"/>
                  <a:tab pos="704850" algn="l"/>
                  <a:tab pos="1154113" algn="l"/>
                  <a:tab pos="1603375" algn="l"/>
                  <a:tab pos="2052638" algn="l"/>
                  <a:tab pos="2501900" algn="l"/>
                  <a:tab pos="2951163" algn="l"/>
                  <a:tab pos="3400425" algn="l"/>
                  <a:tab pos="3849688" algn="l"/>
                  <a:tab pos="4298950" algn="l"/>
                  <a:tab pos="4748213" algn="l"/>
                  <a:tab pos="5197475" algn="l"/>
                  <a:tab pos="5646738" algn="l"/>
                  <a:tab pos="6096000" algn="l"/>
                  <a:tab pos="6545263" algn="l"/>
                  <a:tab pos="6994525" algn="l"/>
                  <a:tab pos="7443788" algn="l"/>
                  <a:tab pos="7893050" algn="l"/>
                  <a:tab pos="8342313" algn="l"/>
                  <a:tab pos="8791575" algn="l"/>
                  <a:tab pos="9240838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7pPr>
              <a:lvl8pPr marL="34290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257175" algn="l"/>
                  <a:tab pos="704850" algn="l"/>
                  <a:tab pos="1154113" algn="l"/>
                  <a:tab pos="1603375" algn="l"/>
                  <a:tab pos="2052638" algn="l"/>
                  <a:tab pos="2501900" algn="l"/>
                  <a:tab pos="2951163" algn="l"/>
                  <a:tab pos="3400425" algn="l"/>
                  <a:tab pos="3849688" algn="l"/>
                  <a:tab pos="4298950" algn="l"/>
                  <a:tab pos="4748213" algn="l"/>
                  <a:tab pos="5197475" algn="l"/>
                  <a:tab pos="5646738" algn="l"/>
                  <a:tab pos="6096000" algn="l"/>
                  <a:tab pos="6545263" algn="l"/>
                  <a:tab pos="6994525" algn="l"/>
                  <a:tab pos="7443788" algn="l"/>
                  <a:tab pos="7893050" algn="l"/>
                  <a:tab pos="8342313" algn="l"/>
                  <a:tab pos="8791575" algn="l"/>
                  <a:tab pos="9240838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8pPr>
              <a:lvl9pPr marL="38862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257175" algn="l"/>
                  <a:tab pos="704850" algn="l"/>
                  <a:tab pos="1154113" algn="l"/>
                  <a:tab pos="1603375" algn="l"/>
                  <a:tab pos="2052638" algn="l"/>
                  <a:tab pos="2501900" algn="l"/>
                  <a:tab pos="2951163" algn="l"/>
                  <a:tab pos="3400425" algn="l"/>
                  <a:tab pos="3849688" algn="l"/>
                  <a:tab pos="4298950" algn="l"/>
                  <a:tab pos="4748213" algn="l"/>
                  <a:tab pos="5197475" algn="l"/>
                  <a:tab pos="5646738" algn="l"/>
                  <a:tab pos="6096000" algn="l"/>
                  <a:tab pos="6545263" algn="l"/>
                  <a:tab pos="6994525" algn="l"/>
                  <a:tab pos="7443788" algn="l"/>
                  <a:tab pos="7893050" algn="l"/>
                  <a:tab pos="8342313" algn="l"/>
                  <a:tab pos="8791575" algn="l"/>
                  <a:tab pos="9240838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9pPr>
            </a:lstStyle>
            <a:p>
              <a:pPr>
                <a:lnSpc>
                  <a:spcPct val="130000"/>
                </a:lnSpc>
                <a:buClrTx/>
                <a:buFontTx/>
                <a:buNone/>
              </a:pPr>
              <a:r>
                <a:rPr lang="it-IT" sz="2000" b="1">
                  <a:solidFill>
                    <a:srgbClr val="009900"/>
                  </a:solidFill>
                </a:rPr>
                <a:t>LPS selection Cuts:</a:t>
              </a:r>
            </a:p>
            <a:p>
              <a:pPr marL="255588" indent="-254000">
                <a:lnSpc>
                  <a:spcPct val="130000"/>
                </a:lnSpc>
                <a:buClr>
                  <a:srgbClr val="333399"/>
                </a:buClr>
                <a:buFont typeface="Arial" charset="0"/>
                <a:buChar char="•"/>
              </a:pPr>
              <a:r>
                <a:rPr lang="it-IT" b="1">
                  <a:solidFill>
                    <a:srgbClr val="333399"/>
                  </a:solidFill>
                </a:rPr>
                <a:t>2000 data only</a:t>
              </a:r>
            </a:p>
            <a:p>
              <a:pPr marL="255588" indent="-254000">
                <a:lnSpc>
                  <a:spcPct val="120000"/>
                </a:lnSpc>
                <a:buClr>
                  <a:srgbClr val="333399"/>
                </a:buClr>
                <a:buFont typeface="Arial" charset="0"/>
                <a:buChar char="•"/>
              </a:pPr>
              <a:r>
                <a:rPr lang="en-US" b="1">
                  <a:solidFill>
                    <a:srgbClr val="333399"/>
                  </a:solidFill>
                </a:rPr>
                <a:t>0.96 &lt; x</a:t>
              </a:r>
              <a:r>
                <a:rPr lang="en-US" b="1" baseline="-25000">
                  <a:solidFill>
                    <a:srgbClr val="333399"/>
                  </a:solidFill>
                </a:rPr>
                <a:t>L</a:t>
              </a:r>
              <a:r>
                <a:rPr lang="en-US" b="1">
                  <a:solidFill>
                    <a:srgbClr val="333399"/>
                  </a:solidFill>
                </a:rPr>
                <a:t> &lt; 1.04</a:t>
              </a:r>
            </a:p>
            <a:p>
              <a:pPr marL="255588" indent="-254000">
                <a:lnSpc>
                  <a:spcPct val="120000"/>
                </a:lnSpc>
                <a:buClr>
                  <a:srgbClr val="333399"/>
                </a:buClr>
                <a:buFont typeface="Arial" charset="0"/>
                <a:buChar char="•"/>
              </a:pPr>
              <a:r>
                <a:rPr lang="en-US" b="1">
                  <a:solidFill>
                    <a:srgbClr val="333399"/>
                  </a:solidFill>
                </a:rPr>
                <a:t>0.08 &lt; |t| &lt; 0.53 GeV</a:t>
              </a:r>
              <a:r>
                <a:rPr lang="en-US" b="1" baseline="30000">
                  <a:solidFill>
                    <a:srgbClr val="333399"/>
                  </a:solidFill>
                </a:rPr>
                <a:t>2</a:t>
              </a:r>
            </a:p>
            <a:p>
              <a:pPr marL="255588" indent="-254000">
                <a:lnSpc>
                  <a:spcPct val="120000"/>
                </a:lnSpc>
                <a:buClr>
                  <a:srgbClr val="333399"/>
                </a:buClr>
                <a:buFont typeface="Arial" charset="0"/>
                <a:buChar char="•"/>
              </a:pPr>
              <a:r>
                <a:rPr lang="en-US" b="1">
                  <a:solidFill>
                    <a:srgbClr val="333399"/>
                  </a:solidFill>
                </a:rPr>
                <a:t>LPS track position cut </a:t>
              </a:r>
            </a:p>
            <a:p>
              <a:pPr marL="255588" indent="-254000">
                <a:lnSpc>
                  <a:spcPct val="120000"/>
                </a:lnSpc>
                <a:buClr>
                  <a:srgbClr val="333399"/>
                </a:buClr>
                <a:buFont typeface="Arial" charset="0"/>
                <a:buChar char="•"/>
              </a:pPr>
              <a:r>
                <a:rPr lang="en-US" b="1">
                  <a:solidFill>
                    <a:srgbClr val="333399"/>
                  </a:solidFill>
                </a:rPr>
                <a:t>E+pz +1840·x</a:t>
              </a:r>
              <a:r>
                <a:rPr lang="en-US" b="1" baseline="-25000">
                  <a:solidFill>
                    <a:srgbClr val="333399"/>
                  </a:solidFill>
                </a:rPr>
                <a:t>L</a:t>
              </a:r>
              <a:r>
                <a:rPr lang="en-US" b="1">
                  <a:solidFill>
                    <a:srgbClr val="333399"/>
                  </a:solidFill>
                </a:rPr>
                <a:t>&lt;1865 GeV</a:t>
              </a:r>
            </a:p>
            <a:p>
              <a:pPr marL="255588" indent="-254000">
                <a:lnSpc>
                  <a:spcPct val="120000"/>
                </a:lnSpc>
                <a:buClr>
                  <a:srgbClr val="333399"/>
                </a:buClr>
                <a:buFont typeface="Arial" charset="0"/>
                <a:buChar char="•"/>
              </a:pPr>
              <a:r>
                <a:rPr lang="en-US" b="1">
                  <a:solidFill>
                    <a:srgbClr val="333399"/>
                  </a:solidFill>
                </a:rPr>
                <a:t>docap &gt; 0.04 cm</a:t>
              </a:r>
            </a:p>
          </p:txBody>
        </p:sp>
        <p:sp>
          <p:nvSpPr>
            <p:cNvPr id="9" name="Rectangle 5"/>
            <p:cNvSpPr>
              <a:spLocks noChangeArrowheads="1"/>
            </p:cNvSpPr>
            <p:nvPr/>
          </p:nvSpPr>
          <p:spPr bwMode="auto">
            <a:xfrm>
              <a:off x="107" y="1917"/>
              <a:ext cx="1946" cy="1699"/>
            </a:xfrm>
            <a:prstGeom prst="rect">
              <a:avLst/>
            </a:prstGeom>
            <a:noFill/>
            <a:ln w="28440" cap="sq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aphicFrame>
        <p:nvGraphicFramePr>
          <p:cNvPr id="1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7780934"/>
              </p:ext>
            </p:extLst>
          </p:nvPr>
        </p:nvGraphicFramePr>
        <p:xfrm>
          <a:off x="3684588" y="3840163"/>
          <a:ext cx="4664075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8583" name="Equation" r:id="rId4" imgW="1905000" imgH="508000" progId="Equation.3">
                  <p:embed/>
                </p:oleObj>
              </mc:Choice>
              <mc:Fallback>
                <p:oleObj name="Equation" r:id="rId4" imgW="1905000" imgH="508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4588" y="3840163"/>
                        <a:ext cx="4664075" cy="1008062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688975" y="2462213"/>
            <a:ext cx="1765300" cy="398462"/>
          </a:xfrm>
          <a:prstGeom prst="rect">
            <a:avLst/>
          </a:prstGeom>
          <a:noFill/>
          <a:ln w="19080" cap="sq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5pPr>
            <a:lvl6pPr marL="25146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6pPr>
            <a:lvl7pPr marL="29718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7pPr>
            <a:lvl8pPr marL="34290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8pPr>
            <a:lvl9pPr marL="38862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it-IT" sz="2000" b="1">
                <a:solidFill>
                  <a:srgbClr val="333399"/>
                </a:solidFill>
                <a:latin typeface="URW Chancery L" charset="0"/>
              </a:rPr>
              <a:t>L</a:t>
            </a:r>
            <a:r>
              <a:rPr lang="it-IT" sz="2000" b="1">
                <a:solidFill>
                  <a:srgbClr val="333399"/>
                </a:solidFill>
              </a:rPr>
              <a:t> = 27.77 pb</a:t>
            </a:r>
            <a:r>
              <a:rPr lang="it-IT" sz="2000" b="1" baseline="30000">
                <a:solidFill>
                  <a:srgbClr val="333399"/>
                </a:solidFill>
              </a:rPr>
              <a:t>-1</a:t>
            </a: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3275013" y="5040313"/>
            <a:ext cx="5400675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0000" tIns="8748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5pPr>
            <a:lvl6pPr marL="25146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6pPr>
            <a:lvl7pPr marL="29718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7pPr>
            <a:lvl8pPr marL="34290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8pPr>
            <a:lvl9pPr marL="38862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9pPr>
          </a:lstStyle>
          <a:p>
            <a:pPr>
              <a:lnSpc>
                <a:spcPct val="86000"/>
              </a:lnSpc>
              <a:buClrTx/>
              <a:buFontTx/>
              <a:buNone/>
            </a:pPr>
            <a:r>
              <a:rPr lang="en-GB" b="1">
                <a:solidFill>
                  <a:srgbClr val="0000FF"/>
                </a:solidFill>
                <a:latin typeface="Times New Roman" charset="0"/>
                <a:ea typeface="DejaVu Sans" charset="0"/>
                <a:cs typeface="DejaVu Sans" charset="0"/>
              </a:rPr>
              <a:t>No p dissociation background </a:t>
            </a:r>
            <a:r>
              <a:rPr lang="en-GB" b="1">
                <a:solidFill>
                  <a:srgbClr val="0000FF"/>
                </a:solidFill>
                <a:cs typeface="Arial" charset="0"/>
              </a:rPr>
              <a:t>→ </a:t>
            </a:r>
            <a:r>
              <a:rPr lang="en-GB" b="1">
                <a:solidFill>
                  <a:srgbClr val="0000FF"/>
                </a:solidFill>
                <a:latin typeface="Times New Roman" charset="0"/>
                <a:ea typeface="DejaVu Sans" charset="0"/>
                <a:cs typeface="DejaVu Sans" charset="0"/>
              </a:rPr>
              <a:t>Clean measurement</a:t>
            </a:r>
          </a:p>
          <a:p>
            <a:pPr>
              <a:lnSpc>
                <a:spcPct val="130000"/>
              </a:lnSpc>
              <a:buClrTx/>
              <a:buFontTx/>
              <a:buNone/>
            </a:pPr>
            <a:r>
              <a:rPr lang="en-GB" b="1">
                <a:solidFill>
                  <a:srgbClr val="0000FF"/>
                </a:solidFill>
                <a:latin typeface="Times New Roman" charset="0"/>
                <a:ea typeface="DejaVu Sans" charset="0"/>
                <a:cs typeface="DejaVu Sans" charset="0"/>
              </a:rPr>
              <a:t>Low detector acceptance </a:t>
            </a:r>
            <a:r>
              <a:rPr lang="en-GB" b="1">
                <a:solidFill>
                  <a:srgbClr val="0000FF"/>
                </a:solidFill>
                <a:cs typeface="Arial" charset="0"/>
              </a:rPr>
              <a:t>→ low statistics</a:t>
            </a: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165100" y="79375"/>
            <a:ext cx="8269288" cy="58420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9280" tIns="68400" rIns="89280" bIns="44640" anchor="ctr"/>
          <a:lstStyle/>
          <a:p>
            <a:pPr algn="ctr">
              <a:lnSpc>
                <a:spcPct val="93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7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Roman Pots </a:t>
            </a:r>
            <a:r>
              <a:rPr lang="en-GB" sz="27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selection criteria</a:t>
            </a:r>
          </a:p>
        </p:txBody>
      </p:sp>
    </p:spTree>
    <p:extLst>
      <p:ext uri="{BB962C8B-B14F-4D97-AF65-F5344CB8AC3E}">
        <p14:creationId xmlns:p14="http://schemas.microsoft.com/office/powerpoint/2010/main" val="17244273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3544888" y="1301750"/>
            <a:ext cx="4987925" cy="2516188"/>
            <a:chOff x="3544888" y="755650"/>
            <a:chExt cx="4987925" cy="2516188"/>
          </a:xfrm>
        </p:grpSpPr>
        <p:sp>
          <p:nvSpPr>
            <p:cNvPr id="29" name="Text Box 5"/>
            <p:cNvSpPr txBox="1">
              <a:spLocks noChangeArrowheads="1"/>
            </p:cNvSpPr>
            <p:nvPr/>
          </p:nvSpPr>
          <p:spPr bwMode="auto">
            <a:xfrm>
              <a:off x="4933950" y="2879725"/>
              <a:ext cx="3438525" cy="392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87840" tIns="63360" rIns="87840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1pPr>
              <a:lvl2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2pPr>
              <a:lvl3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3pPr>
              <a:lvl4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4pPr>
              <a:lvl5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5pPr>
              <a:lvl6pPr marL="25146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6pPr>
              <a:lvl7pPr marL="29718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7pPr>
              <a:lvl8pPr marL="34290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8pPr>
              <a:lvl9pPr marL="38862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9pPr>
            </a:lstStyle>
            <a:p>
              <a:pPr algn="ctr">
                <a:lnSpc>
                  <a:spcPct val="93000"/>
                </a:lnSpc>
                <a:buClrTx/>
                <a:buFontTx/>
                <a:buNone/>
              </a:pPr>
              <a:r>
                <a:rPr lang="en-GB" sz="2000" b="1" i="1" dirty="0">
                  <a:solidFill>
                    <a:srgbClr val="FF0000"/>
                  </a:solidFill>
                  <a:latin typeface="Times New Roman" charset="0"/>
                  <a:ea typeface="DejaVu Sans" charset="0"/>
                  <a:cs typeface="DejaVu Sans" charset="0"/>
                </a:rPr>
                <a:t>b</a:t>
              </a:r>
              <a:r>
                <a:rPr lang="en-GB" sz="2000" b="1" dirty="0">
                  <a:solidFill>
                    <a:srgbClr val="FF0000"/>
                  </a:solidFill>
                  <a:latin typeface="Times New Roman" charset="0"/>
                  <a:ea typeface="DejaVu Sans" charset="0"/>
                  <a:cs typeface="DejaVu Sans" charset="0"/>
                </a:rPr>
                <a:t> decreases with increasing </a:t>
              </a:r>
              <a:r>
                <a:rPr lang="en-GB" sz="2000" b="1" i="1" dirty="0">
                  <a:solidFill>
                    <a:srgbClr val="FF0000"/>
                  </a:solidFill>
                  <a:latin typeface="Times New Roman" charset="0"/>
                  <a:ea typeface="DejaVu Sans" charset="0"/>
                  <a:cs typeface="DejaVu Sans" charset="0"/>
                </a:rPr>
                <a:t>Q</a:t>
              </a:r>
              <a:r>
                <a:rPr lang="en-GB" sz="2000" b="1" i="1" baseline="30000" dirty="0">
                  <a:solidFill>
                    <a:srgbClr val="FF0000"/>
                  </a:solidFill>
                  <a:latin typeface="Times New Roman" charset="0"/>
                  <a:ea typeface="DejaVu Sans" charset="0"/>
                  <a:cs typeface="DejaVu Sans" charset="0"/>
                </a:rPr>
                <a:t>2</a:t>
              </a:r>
            </a:p>
          </p:txBody>
        </p:sp>
        <p:pic>
          <p:nvPicPr>
            <p:cNvPr id="30" name="Picture 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2613" y="755650"/>
              <a:ext cx="4140200" cy="21605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cxnSp>
          <p:nvCxnSpPr>
            <p:cNvPr id="36" name="Straight Arrow Connector 35"/>
            <p:cNvCxnSpPr/>
            <p:nvPr/>
          </p:nvCxnSpPr>
          <p:spPr>
            <a:xfrm>
              <a:off x="3544888" y="1308100"/>
              <a:ext cx="2106612" cy="431801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13</a:t>
            </a:fld>
            <a:endParaRPr lang="en-US"/>
          </a:p>
        </p:txBody>
      </p:sp>
      <p:grpSp>
        <p:nvGrpSpPr>
          <p:cNvPr id="6" name="Group 2"/>
          <p:cNvGrpSpPr>
            <a:grpSpLocks/>
          </p:cNvGrpSpPr>
          <p:nvPr/>
        </p:nvGrpSpPr>
        <p:grpSpPr bwMode="auto">
          <a:xfrm>
            <a:off x="92075" y="814388"/>
            <a:ext cx="4368800" cy="5383212"/>
            <a:chOff x="58" y="513"/>
            <a:chExt cx="2487" cy="3045"/>
          </a:xfrm>
        </p:grpSpPr>
        <p:grpSp>
          <p:nvGrpSpPr>
            <p:cNvPr id="7" name="Group 3"/>
            <p:cNvGrpSpPr>
              <a:grpSpLocks/>
            </p:cNvGrpSpPr>
            <p:nvPr/>
          </p:nvGrpSpPr>
          <p:grpSpPr bwMode="auto">
            <a:xfrm>
              <a:off x="214" y="513"/>
              <a:ext cx="2331" cy="2371"/>
              <a:chOff x="214" y="513"/>
              <a:chExt cx="2331" cy="2371"/>
            </a:xfrm>
          </p:grpSpPr>
          <p:pic>
            <p:nvPicPr>
              <p:cNvPr id="10" name="Picture 4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4" y="513"/>
                <a:ext cx="2331" cy="23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sp>
            <p:nvSpPr>
              <p:cNvPr id="11" name="Text Box 5"/>
              <p:cNvSpPr txBox="1">
                <a:spLocks noChangeArrowheads="1"/>
              </p:cNvSpPr>
              <p:nvPr/>
            </p:nvSpPr>
            <p:spPr bwMode="auto">
              <a:xfrm>
                <a:off x="609" y="2294"/>
                <a:ext cx="1101" cy="1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92520" rIns="90000" bIns="45000"/>
              <a:lstStyle>
                <a:lvl1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1pPr>
                <a:lvl2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2pPr>
                <a:lvl3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3pPr>
                <a:lvl4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4pPr>
                <a:lvl5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5pPr>
                <a:lvl6pPr marL="25146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6pPr>
                <a:lvl7pPr marL="29718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7pPr>
                <a:lvl8pPr marL="34290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8pPr>
                <a:lvl9pPr marL="38862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9pPr>
              </a:lstStyle>
              <a:p>
                <a:pPr>
                  <a:lnSpc>
                    <a:spcPct val="86000"/>
                  </a:lnSpc>
                  <a:buClrTx/>
                  <a:buFontTx/>
                  <a:buNone/>
                </a:pPr>
                <a:r>
                  <a:rPr lang="it-IT" b="1">
                    <a:solidFill>
                      <a:srgbClr val="FF0000"/>
                    </a:solidFill>
                    <a:latin typeface="Times New Roman" charset="0"/>
                  </a:rPr>
                  <a:t>b = 4.5 </a:t>
                </a:r>
                <a:r>
                  <a:rPr lang="it-IT" b="1">
                    <a:solidFill>
                      <a:srgbClr val="FF0000"/>
                    </a:solidFill>
                    <a:cs typeface="Arial" charset="0"/>
                  </a:rPr>
                  <a:t>± 1.3 ± 0.4</a:t>
                </a:r>
              </a:p>
            </p:txBody>
          </p:sp>
        </p:grpSp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58" y="2767"/>
              <a:ext cx="2331" cy="6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0000" tIns="76680" rIns="90000" bIns="45000"/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1pPr>
              <a:lvl2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2pPr>
              <a:lvl3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3pPr>
              <a:lvl4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4pPr>
              <a:lvl5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5pPr>
              <a:lvl6pPr marL="25146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6pPr>
              <a:lvl7pPr marL="29718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7pPr>
              <a:lvl8pPr marL="34290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8pPr>
              <a:lvl9pPr marL="38862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9pPr>
            </a:lstStyle>
            <a:p>
              <a:pPr algn="just">
                <a:lnSpc>
                  <a:spcPct val="93000"/>
                </a:lnSpc>
                <a:buClrTx/>
                <a:buFontTx/>
                <a:buNone/>
              </a:pPr>
              <a:r>
                <a:rPr lang="en-US" b="1" dirty="0" err="1">
                  <a:latin typeface="Times New Roman" charset="0"/>
                </a:rPr>
                <a:t>d</a:t>
              </a:r>
              <a:r>
                <a:rPr lang="en-US" b="1" dirty="0" err="1">
                  <a:cs typeface="Arial" charset="0"/>
                </a:rPr>
                <a:t>σ</a:t>
              </a:r>
              <a:r>
                <a:rPr lang="en-US" b="1" dirty="0">
                  <a:latin typeface="Times New Roman" charset="0"/>
                </a:rPr>
                <a:t>/</a:t>
              </a:r>
              <a:r>
                <a:rPr lang="en-US" b="1" dirty="0" err="1">
                  <a:latin typeface="Times New Roman" charset="0"/>
                </a:rPr>
                <a:t>dt</a:t>
              </a:r>
              <a:r>
                <a:rPr lang="en-US" b="1" dirty="0">
                  <a:latin typeface="Times New Roman" charset="0"/>
                </a:rPr>
                <a:t> measured for the first time by a direct measurement of the outgoing proton 4-momentum using the LPS spectrometer</a:t>
              </a: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58" y="593"/>
              <a:ext cx="2371" cy="2965"/>
            </a:xfrm>
            <a:prstGeom prst="rect">
              <a:avLst/>
            </a:prstGeom>
            <a:noFill/>
            <a:ln w="54000" cap="sq">
              <a:solidFill>
                <a:srgbClr val="00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2930525" y="1487488"/>
            <a:ext cx="5400675" cy="2136775"/>
            <a:chOff x="2930525" y="1487488"/>
            <a:chExt cx="5400675" cy="2136775"/>
          </a:xfrm>
        </p:grpSpPr>
        <p:pic>
          <p:nvPicPr>
            <p:cNvPr id="5" name="Picture 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0875" y="1487488"/>
              <a:ext cx="3870325" cy="2136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2" name="Line 8"/>
            <p:cNvSpPr>
              <a:spLocks noChangeShapeType="1"/>
            </p:cNvSpPr>
            <p:nvPr/>
          </p:nvSpPr>
          <p:spPr bwMode="auto">
            <a:xfrm>
              <a:off x="2930525" y="2370136"/>
              <a:ext cx="2187575" cy="93663"/>
            </a:xfrm>
            <a:prstGeom prst="line">
              <a:avLst/>
            </a:prstGeom>
            <a:noFill/>
            <a:ln w="36000" cap="sq">
              <a:solidFill>
                <a:srgbClr val="00008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201613" y="79375"/>
            <a:ext cx="8269287" cy="58420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9280" tIns="68400" rIns="89280" bIns="44640" anchor="ctr"/>
          <a:lstStyle/>
          <a:p>
            <a:pPr algn="ctr">
              <a:lnSpc>
                <a:spcPct val="93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700" b="1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DVCS:</a:t>
            </a:r>
            <a:r>
              <a:rPr lang="en-GB" sz="2700" b="1" i="1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t</a:t>
            </a:r>
            <a:r>
              <a:rPr lang="en-GB" sz="2700" b="1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dependence</a:t>
            </a:r>
          </a:p>
        </p:txBody>
      </p:sp>
      <p:sp>
        <p:nvSpPr>
          <p:cNvPr id="21" name="Text Box 14"/>
          <p:cNvSpPr txBox="1">
            <a:spLocks noChangeArrowheads="1"/>
          </p:cNvSpPr>
          <p:nvPr/>
        </p:nvSpPr>
        <p:spPr bwMode="auto">
          <a:xfrm>
            <a:off x="1009192" y="1252455"/>
            <a:ext cx="1594363" cy="34591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4545" tIns="47273" rIns="94545" bIns="47273">
            <a:prstTxWarp prst="textNoShape">
              <a:avLst/>
            </a:prstTxWarp>
          </a:bodyPr>
          <a:lstStyle/>
          <a:p>
            <a:pPr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it-IT" sz="1500" b="1" dirty="0" smtClean="0">
                <a:solidFill>
                  <a:srgbClr val="DC2300"/>
                </a:solidFill>
                <a:ea typeface="Arial Unicode MS" charset="0"/>
                <a:cs typeface="Arial Unicode MS" charset="0"/>
              </a:rPr>
              <a:t>JHEP05</a:t>
            </a:r>
            <a:r>
              <a:rPr lang="it-IT" sz="1500" b="1" dirty="0">
                <a:solidFill>
                  <a:srgbClr val="DC2300"/>
                </a:solidFill>
                <a:ea typeface="Arial Unicode MS" charset="0"/>
                <a:cs typeface="Arial Unicode MS" charset="0"/>
              </a:rPr>
              <a:t>(2009)</a:t>
            </a:r>
            <a:r>
              <a:rPr lang="it-IT" sz="1500" b="1" dirty="0" smtClean="0">
                <a:solidFill>
                  <a:srgbClr val="DC2300"/>
                </a:solidFill>
                <a:ea typeface="Arial Unicode MS" charset="0"/>
                <a:cs typeface="Arial Unicode MS" charset="0"/>
              </a:rPr>
              <a:t>108</a:t>
            </a:r>
            <a:endParaRPr lang="it-IT" sz="1500" b="1" dirty="0">
              <a:solidFill>
                <a:srgbClr val="DC2300"/>
              </a:solidFill>
              <a:ea typeface="Arial Unicode MS" charset="0"/>
              <a:cs typeface="Arial Unicode MS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290512" y="4847650"/>
            <a:ext cx="4243164" cy="1508700"/>
            <a:chOff x="7013821" y="4110689"/>
            <a:chExt cx="4420965" cy="1508700"/>
          </a:xfrm>
        </p:grpSpPr>
        <p:graphicFrame>
          <p:nvGraphicFramePr>
            <p:cNvPr id="23" name="Object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47570064"/>
                </p:ext>
              </p:extLst>
            </p:nvPr>
          </p:nvGraphicFramePr>
          <p:xfrm>
            <a:off x="8127205" y="4790714"/>
            <a:ext cx="1925638" cy="8286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9555" name="Equation" r:id="rId6" imgW="889000" imgH="406400" progId="Equation.3">
                    <p:embed/>
                  </p:oleObj>
                </mc:Choice>
                <mc:Fallback>
                  <p:oleObj name="Equation" r:id="rId6" imgW="889000" imgH="4064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127205" y="4790714"/>
                          <a:ext cx="1925638" cy="8286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FF66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4" name="TextBox 18"/>
            <p:cNvSpPr txBox="1">
              <a:spLocks noChangeArrowheads="1"/>
            </p:cNvSpPr>
            <p:nvPr/>
          </p:nvSpPr>
          <p:spPr bwMode="auto">
            <a:xfrm>
              <a:off x="7013821" y="4110689"/>
              <a:ext cx="4420965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b="1" dirty="0" smtClean="0">
                  <a:solidFill>
                    <a:srgbClr val="000000"/>
                  </a:solidFill>
                </a:rPr>
                <a:t>t </a:t>
              </a:r>
              <a:r>
                <a:rPr lang="en-US" b="1" dirty="0">
                  <a:solidFill>
                    <a:srgbClr val="000000"/>
                  </a:solidFill>
                </a:rPr>
                <a:t>measured </a:t>
              </a:r>
              <a:r>
                <a:rPr lang="en-US" b="1" dirty="0" smtClean="0">
                  <a:solidFill>
                    <a:srgbClr val="000000"/>
                  </a:solidFill>
                </a:rPr>
                <a:t>indirectly from transverse momentum conservation:</a:t>
              </a:r>
              <a:endParaRPr lang="en-US" b="1" dirty="0">
                <a:solidFill>
                  <a:srgbClr val="000000"/>
                </a:solidFill>
              </a:endParaRPr>
            </a:p>
          </p:txBody>
        </p:sp>
      </p:grpSp>
      <p:graphicFrame>
        <p:nvGraphicFramePr>
          <p:cNvPr id="2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7871601"/>
              </p:ext>
            </p:extLst>
          </p:nvPr>
        </p:nvGraphicFramePr>
        <p:xfrm>
          <a:off x="5633243" y="593725"/>
          <a:ext cx="1789113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556" name="Equation" r:id="rId8" imgW="1041400" imgH="393700" progId="Equation.3">
                  <p:embed/>
                </p:oleObj>
              </mc:Choice>
              <mc:Fallback>
                <p:oleObj name="Equation" r:id="rId8" imgW="10414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3243" y="593725"/>
                        <a:ext cx="1789113" cy="733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4" name="Group 33"/>
          <p:cNvGrpSpPr/>
          <p:nvPr/>
        </p:nvGrpSpPr>
        <p:grpSpPr>
          <a:xfrm>
            <a:off x="1588" y="665163"/>
            <a:ext cx="4208462" cy="4046537"/>
            <a:chOff x="1588" y="601663"/>
            <a:chExt cx="4208462" cy="4046537"/>
          </a:xfrm>
        </p:grpSpPr>
        <p:pic>
          <p:nvPicPr>
            <p:cNvPr id="27" name="Picture 6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8" y="739775"/>
              <a:ext cx="4208462" cy="3908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33" name="Picture 12" descr="H1_logo_3D.gif"/>
            <p:cNvPicPr>
              <a:picLocks noChangeAspect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851541" y="601663"/>
              <a:ext cx="588657" cy="4320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0" name="Group 39"/>
          <p:cNvGrpSpPr/>
          <p:nvPr/>
        </p:nvGrpSpPr>
        <p:grpSpPr>
          <a:xfrm>
            <a:off x="3544888" y="3811588"/>
            <a:ext cx="5037137" cy="2479675"/>
            <a:chOff x="3532188" y="3240088"/>
            <a:chExt cx="5037137" cy="2479675"/>
          </a:xfrm>
        </p:grpSpPr>
        <p:sp>
          <p:nvSpPr>
            <p:cNvPr id="28" name="Text Box 4"/>
            <p:cNvSpPr txBox="1">
              <a:spLocks noChangeArrowheads="1"/>
            </p:cNvSpPr>
            <p:nvPr/>
          </p:nvSpPr>
          <p:spPr bwMode="auto">
            <a:xfrm>
              <a:off x="4610100" y="5327650"/>
              <a:ext cx="3959225" cy="392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87840" tIns="63360" rIns="87840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1pPr>
              <a:lvl2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2pPr>
              <a:lvl3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3pPr>
              <a:lvl4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4pPr>
              <a:lvl5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5pPr>
              <a:lvl6pPr marL="25146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6pPr>
              <a:lvl7pPr marL="29718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7pPr>
              <a:lvl8pPr marL="34290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8pPr>
              <a:lvl9pPr marL="38862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9pPr>
            </a:lstStyle>
            <a:p>
              <a:pPr algn="ctr">
                <a:lnSpc>
                  <a:spcPct val="93000"/>
                </a:lnSpc>
                <a:buClrTx/>
                <a:buFontTx/>
                <a:buNone/>
              </a:pPr>
              <a:r>
                <a:rPr lang="en-GB" sz="2000" b="1" dirty="0">
                  <a:solidFill>
                    <a:srgbClr val="FF0000"/>
                  </a:solidFill>
                  <a:latin typeface="Times New Roman" charset="0"/>
                  <a:ea typeface="DejaVu Sans" charset="0"/>
                  <a:cs typeface="DejaVu Sans" charset="0"/>
                </a:rPr>
                <a:t>No evidence for </a:t>
              </a:r>
              <a:r>
                <a:rPr lang="en-GB" sz="2000" b="1" i="1" dirty="0">
                  <a:solidFill>
                    <a:srgbClr val="FF0000"/>
                  </a:solidFill>
                  <a:latin typeface="Times New Roman" charset="0"/>
                  <a:ea typeface="DejaVu Sans" charset="0"/>
                  <a:cs typeface="DejaVu Sans" charset="0"/>
                </a:rPr>
                <a:t>W</a:t>
              </a:r>
              <a:r>
                <a:rPr lang="en-GB" sz="2000" b="1" dirty="0">
                  <a:solidFill>
                    <a:srgbClr val="FF0000"/>
                  </a:solidFill>
                  <a:latin typeface="Times New Roman" charset="0"/>
                  <a:ea typeface="DejaVu Sans" charset="0"/>
                  <a:cs typeface="DejaVu Sans" charset="0"/>
                </a:rPr>
                <a:t> dependence of </a:t>
              </a:r>
              <a:r>
                <a:rPr lang="en-GB" sz="2000" b="1" i="1" dirty="0">
                  <a:solidFill>
                    <a:srgbClr val="FF0000"/>
                  </a:solidFill>
                  <a:latin typeface="Times New Roman" charset="0"/>
                  <a:ea typeface="DejaVu Sans" charset="0"/>
                  <a:cs typeface="DejaVu Sans" charset="0"/>
                </a:rPr>
                <a:t>b</a:t>
              </a:r>
            </a:p>
          </p:txBody>
        </p:sp>
        <p:pic>
          <p:nvPicPr>
            <p:cNvPr id="31" name="Picture 11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503126" y="3240088"/>
              <a:ext cx="3927111" cy="2081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cxnSp>
          <p:nvCxnSpPr>
            <p:cNvPr id="38" name="Straight Arrow Connector 37"/>
            <p:cNvCxnSpPr/>
            <p:nvPr/>
          </p:nvCxnSpPr>
          <p:spPr>
            <a:xfrm>
              <a:off x="3532188" y="3554414"/>
              <a:ext cx="1712912" cy="40857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4" name="Picture 9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391541" y="982892"/>
            <a:ext cx="680046" cy="53912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4257674" y="4048125"/>
            <a:ext cx="4708525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8208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5pPr>
            <a:lvl6pPr marL="25146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6pPr>
            <a:lvl7pPr marL="29718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7pPr>
            <a:lvl8pPr marL="34290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8pPr>
            <a:lvl9pPr marL="38862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9pPr>
          </a:lstStyle>
          <a:p>
            <a:pPr algn="just">
              <a:lnSpc>
                <a:spcPct val="93000"/>
              </a:lnSpc>
              <a:buClrTx/>
              <a:buFontTx/>
              <a:buNone/>
            </a:pPr>
            <a:r>
              <a:rPr lang="en-US" sz="2000" b="1" dirty="0">
                <a:solidFill>
                  <a:srgbClr val="FF0000"/>
                </a:solidFill>
                <a:latin typeface="Times New Roman" charset="0"/>
              </a:rPr>
              <a:t>The ZEUS result </a:t>
            </a:r>
            <a:r>
              <a:rPr lang="en-US" sz="2000" b="1" dirty="0" smtClean="0">
                <a:solidFill>
                  <a:srgbClr val="FF0000"/>
                </a:solidFill>
                <a:latin typeface="Times New Roman" charset="0"/>
              </a:rPr>
              <a:t>still statistically compatible </a:t>
            </a:r>
            <a:r>
              <a:rPr lang="en-US" sz="2000" b="1" dirty="0">
                <a:solidFill>
                  <a:srgbClr val="FF0000"/>
                </a:solidFill>
                <a:latin typeface="Times New Roman" charset="0"/>
              </a:rPr>
              <a:t>with </a:t>
            </a:r>
            <a:r>
              <a:rPr lang="en-US" sz="2000" b="1" dirty="0" smtClean="0">
                <a:solidFill>
                  <a:srgbClr val="FF0000"/>
                </a:solidFill>
                <a:latin typeface="Times New Roman" charset="0"/>
              </a:rPr>
              <a:t>H1, but hints for a flatter trend </a:t>
            </a:r>
            <a:endParaRPr lang="en-US" sz="2000" b="1" dirty="0">
              <a:solidFill>
                <a:srgbClr val="FF0000"/>
              </a:solidFill>
              <a:latin typeface="Times New Roman" charset="0"/>
            </a:endParaRPr>
          </a:p>
        </p:txBody>
      </p:sp>
      <p:pic>
        <p:nvPicPr>
          <p:cNvPr id="45" name="Picture 10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2" t="2827" r="5855" b="6599"/>
          <a:stretch>
            <a:fillRect/>
          </a:stretch>
        </p:blipFill>
        <p:spPr bwMode="auto">
          <a:xfrm>
            <a:off x="74613" y="955819"/>
            <a:ext cx="4199950" cy="419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3572" t="2827" r="5855" b="6599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90068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5" name="Text Box 4"/>
          <p:cNvSpPr txBox="1">
            <a:spLocks noChangeArrowheads="1"/>
          </p:cNvSpPr>
          <p:nvPr/>
        </p:nvSpPr>
        <p:spPr bwMode="auto">
          <a:xfrm>
            <a:off x="457200" y="580346"/>
            <a:ext cx="8152825" cy="3648754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rgbClr val="FFFFFF"/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000" b="1" dirty="0" smtClean="0">
                <a:solidFill>
                  <a:srgbClr val="FF0000"/>
                </a:solidFill>
              </a:rPr>
              <a:t>DVCS</a:t>
            </a:r>
          </a:p>
          <a:p>
            <a:pPr algn="ctr"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000" b="1" dirty="0" smtClean="0">
                <a:solidFill>
                  <a:srgbClr val="FF0000"/>
                </a:solidFill>
              </a:rPr>
              <a:t>From </a:t>
            </a:r>
            <a:r>
              <a:rPr lang="en-GB" sz="4000" b="1" dirty="0">
                <a:solidFill>
                  <a:srgbClr val="FF0000"/>
                </a:solidFill>
              </a:rPr>
              <a:t>HERA </a:t>
            </a:r>
            <a:endParaRPr lang="en-GB" sz="4000" b="1" dirty="0" smtClean="0">
              <a:solidFill>
                <a:srgbClr val="FF0000"/>
              </a:solidFill>
            </a:endParaRPr>
          </a:p>
          <a:p>
            <a:pPr algn="ctr"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000" b="1" dirty="0" smtClean="0">
                <a:solidFill>
                  <a:srgbClr val="FF0000"/>
                </a:solidFill>
              </a:rPr>
              <a:t>to </a:t>
            </a:r>
          </a:p>
          <a:p>
            <a:pPr algn="ctr"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000" b="1" dirty="0" smtClean="0">
                <a:solidFill>
                  <a:srgbClr val="FF0000"/>
                </a:solidFill>
              </a:rPr>
              <a:t>an Electron-Ion Collider (EIC) </a:t>
            </a:r>
            <a:endParaRPr lang="en-GB" sz="4000" b="1" dirty="0">
              <a:solidFill>
                <a:srgbClr val="FF0000"/>
              </a:solidFill>
            </a:endParaRPr>
          </a:p>
        </p:txBody>
      </p:sp>
      <p:sp>
        <p:nvSpPr>
          <p:cNvPr id="130" name="Date Placeholder 129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June 02, 2015</a:t>
            </a:r>
            <a:endParaRPr lang="en-GB"/>
          </a:p>
        </p:txBody>
      </p:sp>
      <p:sp>
        <p:nvSpPr>
          <p:cNvPr id="131" name="Slide Number Placeholder 130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21107BCB-0559-5241-8698-2883378EBABE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  <p:sp>
        <p:nvSpPr>
          <p:cNvPr id="132" name="Footer Placeholder 131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 (BNL)</a:t>
            </a:r>
            <a:endParaRPr lang="en-GB"/>
          </a:p>
        </p:txBody>
      </p:sp>
      <p:sp>
        <p:nvSpPr>
          <p:cNvPr id="129" name="Striped Right Arrow 128"/>
          <p:cNvSpPr/>
          <p:nvPr/>
        </p:nvSpPr>
        <p:spPr bwMode="auto">
          <a:xfrm>
            <a:off x="2273300" y="4794250"/>
            <a:ext cx="4343400" cy="381000"/>
          </a:xfrm>
          <a:prstGeom prst="stripedRightArrow">
            <a:avLst/>
          </a:prstGeom>
          <a:gradFill flip="none" rotWithShape="1">
            <a:gsLst>
              <a:gs pos="81000">
                <a:srgbClr val="00B8FF">
                  <a:alpha val="66000"/>
                </a:srgbClr>
              </a:gs>
              <a:gs pos="0">
                <a:srgbClr val="FFFFFF"/>
              </a:gs>
            </a:gsLst>
            <a:lin ang="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prstTxWarp prst="textNoShape">
              <a:avLst/>
            </a:prstTxWarp>
          </a:bodyPr>
          <a:lstStyle/>
          <a:p>
            <a:pPr>
              <a:defRPr/>
            </a:pPr>
            <a:endParaRPr lang="en-US"/>
          </a:p>
        </p:txBody>
      </p:sp>
      <p:pic>
        <p:nvPicPr>
          <p:cNvPr id="133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4511" y="4987798"/>
            <a:ext cx="915289" cy="73802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34" name="Picture 133" descr="H1_logo_3D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9364" y="4356100"/>
            <a:ext cx="828436" cy="618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" name="Picture 15" descr="EIClogo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76494" y="4457273"/>
            <a:ext cx="1147313" cy="1061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" y="5060656"/>
            <a:ext cx="85725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0836306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18310" y="186647"/>
            <a:ext cx="83827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The Electron-Ion Collide project</a:t>
            </a:r>
            <a:endParaRPr lang="en-GB" sz="2900" b="1" dirty="0">
              <a:solidFill>
                <a:srgbClr val="FF0000"/>
              </a:solidFill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00" y="1247246"/>
            <a:ext cx="3048000" cy="4411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238500" y="904346"/>
            <a:ext cx="58674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77900" indent="-977900"/>
            <a:r>
              <a:rPr lang="en-US" sz="2000" b="1" dirty="0" smtClean="0">
                <a:solidFill>
                  <a:srgbClr val="0000FF"/>
                </a:solidFill>
              </a:rPr>
              <a:t>Mission: </a:t>
            </a:r>
            <a:r>
              <a:rPr lang="en-US" sz="2000" dirty="0" smtClean="0">
                <a:solidFill>
                  <a:srgbClr val="FF0000"/>
                </a:solidFill>
              </a:rPr>
              <a:t>Precision investigation of the dynamics and properties of the building blocks of matter (quarks and gluons)</a:t>
            </a:r>
          </a:p>
          <a:p>
            <a:pPr marL="977900" indent="-977900"/>
            <a:endParaRPr lang="en-US" sz="2000" dirty="0" smtClean="0">
              <a:solidFill>
                <a:srgbClr val="FF0000"/>
              </a:solidFill>
            </a:endParaRPr>
          </a:p>
          <a:p>
            <a:pPr marL="977900" indent="-977900"/>
            <a:endParaRPr lang="en-US" sz="2000" dirty="0">
              <a:solidFill>
                <a:srgbClr val="FF0000"/>
              </a:solidFill>
            </a:endParaRPr>
          </a:p>
          <a:p>
            <a:pPr marL="977900" indent="-977900"/>
            <a:r>
              <a:rPr lang="en-US" sz="2000" b="1" dirty="0" smtClean="0">
                <a:solidFill>
                  <a:srgbClr val="0000FF"/>
                </a:solidFill>
              </a:rPr>
              <a:t>Ultimate QCD machine</a:t>
            </a:r>
          </a:p>
          <a:p>
            <a:pPr marL="342900" indent="-342900">
              <a:buClr>
                <a:srgbClr val="C90000"/>
              </a:buClr>
              <a:buFont typeface="Courier New"/>
              <a:buChar char="o"/>
            </a:pPr>
            <a:r>
              <a:rPr lang="en-US" sz="2000" dirty="0" smtClean="0"/>
              <a:t>The world first electron-polarized polarized proton collider </a:t>
            </a:r>
          </a:p>
          <a:p>
            <a:pPr marL="342900" indent="-342900">
              <a:buClr>
                <a:srgbClr val="C90000"/>
              </a:buClr>
              <a:buFont typeface="Courier New"/>
              <a:buChar char="o"/>
            </a:pPr>
            <a:r>
              <a:rPr lang="en-US" sz="2000" dirty="0" smtClean="0"/>
              <a:t>The </a:t>
            </a:r>
            <a:r>
              <a:rPr lang="en-US" sz="2000" dirty="0" err="1" smtClean="0"/>
              <a:t>worls</a:t>
            </a:r>
            <a:r>
              <a:rPr lang="en-US" sz="2000" dirty="0" smtClean="0"/>
              <a:t> first electron – heavy ion collider</a:t>
            </a:r>
          </a:p>
          <a:p>
            <a:pPr marL="342900" indent="-342900">
              <a:buClr>
                <a:srgbClr val="C90000"/>
              </a:buClr>
              <a:buFont typeface="Courier New"/>
              <a:buChar char="o"/>
            </a:pPr>
            <a:r>
              <a:rPr lang="en-US" sz="2000" dirty="0" smtClean="0"/>
              <a:t>High luminosity machine: &gt; 100 times HERA</a:t>
            </a:r>
          </a:p>
          <a:p>
            <a:pPr marL="342900" indent="-342900">
              <a:buClr>
                <a:srgbClr val="C90000"/>
              </a:buClr>
              <a:buFont typeface="Courier New"/>
              <a:buChar char="o"/>
            </a:pPr>
            <a:r>
              <a:rPr lang="en-US" sz="2000" dirty="0" smtClean="0"/>
              <a:t>Fine resolution inside the proton down to 10</a:t>
            </a:r>
            <a:r>
              <a:rPr lang="en-US" sz="2000" baseline="30000" dirty="0" smtClean="0"/>
              <a:t>-18 </a:t>
            </a:r>
            <a:r>
              <a:rPr lang="en-US" sz="2000" dirty="0" smtClean="0"/>
              <a:t>m</a:t>
            </a:r>
          </a:p>
          <a:p>
            <a:pPr marL="342900" indent="-342900">
              <a:buClr>
                <a:srgbClr val="C90000"/>
              </a:buClr>
              <a:buFont typeface="Courier New"/>
              <a:buChar char="o"/>
            </a:pPr>
            <a:endParaRPr lang="en-US" sz="2000" dirty="0"/>
          </a:p>
          <a:p>
            <a:pPr marL="977900" indent="-977900"/>
            <a:r>
              <a:rPr lang="en-US" sz="2000" b="1" dirty="0" smtClean="0">
                <a:solidFill>
                  <a:srgbClr val="0000FF"/>
                </a:solidFill>
              </a:rPr>
              <a:t>The EIC project in the U.S.A.</a:t>
            </a:r>
            <a:endParaRPr lang="en-US" sz="2000" b="1" dirty="0">
              <a:solidFill>
                <a:srgbClr val="0000FF"/>
              </a:solidFill>
            </a:endParaRPr>
          </a:p>
          <a:p>
            <a:pPr marL="342900" indent="-342900">
              <a:buClr>
                <a:srgbClr val="C90000"/>
              </a:buClr>
              <a:buFont typeface="Courier New"/>
              <a:buChar char="o"/>
            </a:pPr>
            <a:r>
              <a:rPr lang="en-US" sz="2000" dirty="0" smtClean="0"/>
              <a:t>NP Long Range Plan Resolution Meeting (April ‘15): </a:t>
            </a:r>
            <a:r>
              <a:rPr lang="en-US" sz="2000" b="1" dirty="0" smtClean="0">
                <a:solidFill>
                  <a:srgbClr val="008000"/>
                </a:solidFill>
              </a:rPr>
              <a:t>GREEN LIGHT</a:t>
            </a:r>
          </a:p>
          <a:p>
            <a:pPr marL="342900" indent="-342900">
              <a:buClr>
                <a:srgbClr val="C90000"/>
              </a:buClr>
              <a:buFont typeface="Courier New"/>
              <a:buChar char="o"/>
            </a:pPr>
            <a:r>
              <a:rPr lang="en-US" sz="2000" dirty="0" smtClean="0"/>
              <a:t>Possible sites: BNL (</a:t>
            </a:r>
            <a:r>
              <a:rPr lang="en-US" sz="2000" dirty="0" err="1" smtClean="0"/>
              <a:t>eRHIC</a:t>
            </a:r>
            <a:r>
              <a:rPr lang="en-US" sz="2000" dirty="0" smtClean="0"/>
              <a:t>), </a:t>
            </a:r>
            <a:r>
              <a:rPr lang="en-US" sz="2000" dirty="0" err="1" smtClean="0"/>
              <a:t>Jlab</a:t>
            </a:r>
            <a:r>
              <a:rPr lang="en-US" sz="2000" dirty="0" smtClean="0"/>
              <a:t> (MEIC)</a:t>
            </a:r>
          </a:p>
        </p:txBody>
      </p:sp>
    </p:spTree>
    <p:extLst>
      <p:ext uri="{BB962C8B-B14F-4D97-AF65-F5344CB8AC3E}">
        <p14:creationId xmlns:p14="http://schemas.microsoft.com/office/powerpoint/2010/main" val="3074374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18311" y="186647"/>
            <a:ext cx="71368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EIC physics goals in e-p physics</a:t>
            </a:r>
            <a:endParaRPr lang="en-GB" sz="2900" b="1" dirty="0">
              <a:solidFill>
                <a:srgbClr val="FF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3038" y="112097"/>
            <a:ext cx="1231895" cy="80940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0023" y="932852"/>
            <a:ext cx="24418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we aim to do: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0023" y="3164161"/>
            <a:ext cx="3026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must be measured: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8912" y="1345227"/>
            <a:ext cx="539388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</a:t>
            </a:r>
            <a:r>
              <a:rPr lang="en-US" dirty="0" smtClean="0"/>
              <a:t>IC </a:t>
            </a:r>
            <a:r>
              <a:rPr lang="en-US" dirty="0" smtClean="0"/>
              <a:t>will be dedicated</a:t>
            </a:r>
            <a:r>
              <a:rPr lang="en-US" dirty="0" smtClean="0"/>
              <a:t> </a:t>
            </a:r>
            <a:r>
              <a:rPr lang="en-US" dirty="0" smtClean="0"/>
              <a:t>to investigate the </a:t>
            </a:r>
            <a:r>
              <a:rPr lang="en-US" dirty="0" smtClean="0">
                <a:solidFill>
                  <a:srgbClr val="FF0000"/>
                </a:solidFill>
              </a:rPr>
              <a:t>spatial structure of quarks and gluons</a:t>
            </a:r>
            <a:r>
              <a:rPr lang="en-US" dirty="0" smtClean="0"/>
              <a:t>:</a:t>
            </a:r>
          </a:p>
          <a:p>
            <a:endParaRPr lang="en-US" dirty="0" smtClean="0"/>
          </a:p>
          <a:p>
            <a:pPr>
              <a:buFont typeface="Wingdings" charset="2"/>
              <a:buChar char=""/>
            </a:pPr>
            <a:r>
              <a:rPr lang="en-US" dirty="0" smtClean="0"/>
              <a:t> their distributions in position and momentum space</a:t>
            </a:r>
          </a:p>
          <a:p>
            <a:pPr>
              <a:buFont typeface="Wingdings" charset="2"/>
              <a:buChar char=""/>
            </a:pPr>
            <a:r>
              <a:rPr lang="en-US" dirty="0" smtClean="0"/>
              <a:t> their orbital angular </a:t>
            </a:r>
            <a:r>
              <a:rPr lang="en-US" dirty="0" err="1" smtClean="0"/>
              <a:t>momenta</a:t>
            </a:r>
            <a:r>
              <a:rPr lang="en-US" dirty="0" smtClean="0"/>
              <a:t> and polarization 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9800" y="1098984"/>
            <a:ext cx="2667000" cy="1944687"/>
          </a:xfrm>
          <a:prstGeom prst="rect">
            <a:avLst/>
          </a:prstGeom>
        </p:spPr>
      </p:pic>
      <p:grpSp>
        <p:nvGrpSpPr>
          <p:cNvPr id="48" name="Group 47"/>
          <p:cNvGrpSpPr/>
          <p:nvPr/>
        </p:nvGrpSpPr>
        <p:grpSpPr>
          <a:xfrm>
            <a:off x="160023" y="3708468"/>
            <a:ext cx="2815147" cy="1743162"/>
            <a:chOff x="160023" y="3708468"/>
            <a:chExt cx="2815147" cy="1743162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69417" y="3708468"/>
              <a:ext cx="1662597" cy="1404608"/>
            </a:xfrm>
            <a:prstGeom prst="rect">
              <a:avLst/>
            </a:prstGeom>
          </p:spPr>
        </p:pic>
        <p:sp>
          <p:nvSpPr>
            <p:cNvPr id="41" name="TextBox 40"/>
            <p:cNvSpPr txBox="1"/>
            <p:nvPr/>
          </p:nvSpPr>
          <p:spPr>
            <a:xfrm>
              <a:off x="160023" y="5113076"/>
              <a:ext cx="28151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</a:rPr>
                <a:t>Inclusive (&amp; semi-inclusive) DIS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385070" y="3845413"/>
            <a:ext cx="2619944" cy="1606217"/>
            <a:chOff x="3385070" y="3845413"/>
            <a:chExt cx="2619944" cy="1606217"/>
          </a:xfrm>
        </p:grpSpPr>
        <p:grpSp>
          <p:nvGrpSpPr>
            <p:cNvPr id="38" name="Group 37"/>
            <p:cNvGrpSpPr/>
            <p:nvPr/>
          </p:nvGrpSpPr>
          <p:grpSpPr>
            <a:xfrm>
              <a:off x="3629107" y="3845413"/>
              <a:ext cx="2375907" cy="1213404"/>
              <a:chOff x="23520" y="4312843"/>
              <a:chExt cx="5243154" cy="1694678"/>
            </a:xfrm>
          </p:grpSpPr>
          <p:grpSp>
            <p:nvGrpSpPr>
              <p:cNvPr id="18" name="Group 7"/>
              <p:cNvGrpSpPr>
                <a:grpSpLocks/>
              </p:cNvGrpSpPr>
              <p:nvPr/>
            </p:nvGrpSpPr>
            <p:grpSpPr bwMode="auto">
              <a:xfrm>
                <a:off x="23520" y="4312843"/>
                <a:ext cx="5243154" cy="1694678"/>
                <a:chOff x="2522" y="679"/>
                <a:chExt cx="3121" cy="1026"/>
              </a:xfrm>
            </p:grpSpPr>
            <p:graphicFrame>
              <p:nvGraphicFramePr>
                <p:cNvPr id="19" name="Object 2"/>
                <p:cNvGraphicFramePr>
                  <a:graphicFrameLocks noChangeAspect="1"/>
                </p:cNvGraphicFramePr>
                <p:nvPr/>
              </p:nvGraphicFramePr>
              <p:xfrm>
                <a:off x="4656" y="1576"/>
                <a:ext cx="65" cy="129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07345" r:id="rId6" imgW="76200" imgH="177800" progId="Equation.3">
                        <p:embed/>
                      </p:oleObj>
                    </mc:Choice>
                    <mc:Fallback>
                      <p:oleObj r:id="rId6" imgW="76200" imgH="177800" progId="Equation.3">
                        <p:embed/>
                        <p:pic>
                          <p:nvPicPr>
                            <p:cNvPr id="0" name="Picture 2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7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656" y="1576"/>
                              <a:ext cx="65" cy="129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blipFill dpi="0" rotWithShape="0">
                                    <a:blip/>
                                    <a:srcRect/>
                                    <a:stretch>
                                      <a:fillRect/>
                                    </a:stretch>
                                  </a:blip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sp>
              <p:nvSpPr>
                <p:cNvPr id="20" name="Freeform 9"/>
                <p:cNvSpPr>
                  <a:spLocks noChangeArrowheads="1"/>
                </p:cNvSpPr>
                <p:nvPr/>
              </p:nvSpPr>
              <p:spPr bwMode="auto">
                <a:xfrm flipV="1">
                  <a:off x="3395" y="945"/>
                  <a:ext cx="642" cy="77"/>
                </a:xfrm>
                <a:custGeom>
                  <a:avLst/>
                  <a:gdLst>
                    <a:gd name="T0" fmla="*/ 0 w 777"/>
                    <a:gd name="T1" fmla="*/ 9 h 133"/>
                    <a:gd name="T2" fmla="*/ 77 w 777"/>
                    <a:gd name="T3" fmla="*/ 1 h 133"/>
                    <a:gd name="T4" fmla="*/ 299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" name="Freeform 10"/>
                <p:cNvSpPr>
                  <a:spLocks noChangeArrowheads="1"/>
                </p:cNvSpPr>
                <p:nvPr/>
              </p:nvSpPr>
              <p:spPr bwMode="auto">
                <a:xfrm rot="5400000">
                  <a:off x="3468" y="1280"/>
                  <a:ext cx="616" cy="103"/>
                </a:xfrm>
                <a:custGeom>
                  <a:avLst/>
                  <a:gdLst>
                    <a:gd name="T0" fmla="*/ 0 w 1875"/>
                    <a:gd name="T1" fmla="*/ 1 h 290"/>
                    <a:gd name="T2" fmla="*/ 0 w 1875"/>
                    <a:gd name="T3" fmla="*/ 1 h 290"/>
                    <a:gd name="T4" fmla="*/ 0 w 1875"/>
                    <a:gd name="T5" fmla="*/ 1 h 290"/>
                    <a:gd name="T6" fmla="*/ 0 w 1875"/>
                    <a:gd name="T7" fmla="*/ 1 h 290"/>
                    <a:gd name="T8" fmla="*/ 1 w 1875"/>
                    <a:gd name="T9" fmla="*/ 2 h 290"/>
                    <a:gd name="T10" fmla="*/ 1 w 1875"/>
                    <a:gd name="T11" fmla="*/ 1 h 290"/>
                    <a:gd name="T12" fmla="*/ 1 w 1875"/>
                    <a:gd name="T13" fmla="*/ 1 h 290"/>
                    <a:gd name="T14" fmla="*/ 1 w 1875"/>
                    <a:gd name="T15" fmla="*/ 0 h 290"/>
                    <a:gd name="T16" fmla="*/ 1 w 1875"/>
                    <a:gd name="T17" fmla="*/ 1 h 290"/>
                    <a:gd name="T18" fmla="*/ 1 w 1875"/>
                    <a:gd name="T19" fmla="*/ 1 h 290"/>
                    <a:gd name="T20" fmla="*/ 2 w 1875"/>
                    <a:gd name="T21" fmla="*/ 2 h 290"/>
                    <a:gd name="T22" fmla="*/ 2 w 1875"/>
                    <a:gd name="T23" fmla="*/ 1 h 290"/>
                    <a:gd name="T24" fmla="*/ 2 w 1875"/>
                    <a:gd name="T25" fmla="*/ 0 h 290"/>
                    <a:gd name="T26" fmla="*/ 2 w 1875"/>
                    <a:gd name="T27" fmla="*/ 0 h 290"/>
                    <a:gd name="T28" fmla="*/ 2 w 1875"/>
                    <a:gd name="T29" fmla="*/ 0 h 290"/>
                    <a:gd name="T30" fmla="*/ 2 w 1875"/>
                    <a:gd name="T31" fmla="*/ 1 h 290"/>
                    <a:gd name="T32" fmla="*/ 2 w 1875"/>
                    <a:gd name="T33" fmla="*/ 2 h 290"/>
                    <a:gd name="T34" fmla="*/ 3 w 1875"/>
                    <a:gd name="T35" fmla="*/ 1 h 290"/>
                    <a:gd name="T36" fmla="*/ 3 w 1875"/>
                    <a:gd name="T37" fmla="*/ 0 h 290"/>
                    <a:gd name="T38" fmla="*/ 3 w 1875"/>
                    <a:gd name="T39" fmla="*/ 0 h 290"/>
                    <a:gd name="T40" fmla="*/ 3 w 1875"/>
                    <a:gd name="T41" fmla="*/ 0 h 290"/>
                    <a:gd name="T42" fmla="*/ 3 w 1875"/>
                    <a:gd name="T43" fmla="*/ 1 h 290"/>
                    <a:gd name="T44" fmla="*/ 3 w 1875"/>
                    <a:gd name="T45" fmla="*/ 2 h 290"/>
                    <a:gd name="T46" fmla="*/ 4 w 1875"/>
                    <a:gd name="T47" fmla="*/ 1 h 290"/>
                    <a:gd name="T48" fmla="*/ 4 w 1875"/>
                    <a:gd name="T49" fmla="*/ 0 h 290"/>
                    <a:gd name="T50" fmla="*/ 4 w 1875"/>
                    <a:gd name="T51" fmla="*/ 0 h 290"/>
                    <a:gd name="T52" fmla="*/ 4 w 1875"/>
                    <a:gd name="T53" fmla="*/ 0 h 290"/>
                    <a:gd name="T54" fmla="*/ 4 w 1875"/>
                    <a:gd name="T55" fmla="*/ 1 h 290"/>
                    <a:gd name="T56" fmla="*/ 4 w 1875"/>
                    <a:gd name="T57" fmla="*/ 2 h 290"/>
                    <a:gd name="T58" fmla="*/ 4 w 1875"/>
                    <a:gd name="T59" fmla="*/ 1 h 290"/>
                    <a:gd name="T60" fmla="*/ 5 w 1875"/>
                    <a:gd name="T61" fmla="*/ 1 h 290"/>
                    <a:gd name="T62" fmla="*/ 4 w 1875"/>
                    <a:gd name="T63" fmla="*/ 0 h 290"/>
                    <a:gd name="T64" fmla="*/ 4 w 1875"/>
                    <a:gd name="T65" fmla="*/ 0 h 290"/>
                    <a:gd name="T66" fmla="*/ 4 w 1875"/>
                    <a:gd name="T67" fmla="*/ 1 h 290"/>
                    <a:gd name="T68" fmla="*/ 5 w 1875"/>
                    <a:gd name="T69" fmla="*/ 2 h 290"/>
                    <a:gd name="T70" fmla="*/ 5 w 1875"/>
                    <a:gd name="T71" fmla="*/ 1 h 290"/>
                    <a:gd name="T72" fmla="*/ 5 w 1875"/>
                    <a:gd name="T73" fmla="*/ 1 h 290"/>
                    <a:gd name="T74" fmla="*/ 5 w 1875"/>
                    <a:gd name="T75" fmla="*/ 0 h 290"/>
                    <a:gd name="T76" fmla="*/ 5 w 1875"/>
                    <a:gd name="T77" fmla="*/ 1 h 290"/>
                    <a:gd name="T78" fmla="*/ 5 w 1875"/>
                    <a:gd name="T79" fmla="*/ 1 h 290"/>
                    <a:gd name="T80" fmla="*/ 6 w 1875"/>
                    <a:gd name="T81" fmla="*/ 2 h 290"/>
                    <a:gd name="T82" fmla="*/ 6 w 1875"/>
                    <a:gd name="T83" fmla="*/ 1 h 290"/>
                    <a:gd name="T84" fmla="*/ 6 w 1875"/>
                    <a:gd name="T85" fmla="*/ 1 h 290"/>
                    <a:gd name="T86" fmla="*/ 6 w 1875"/>
                    <a:gd name="T87" fmla="*/ 0 h 290"/>
                    <a:gd name="T88" fmla="*/ 6 w 1875"/>
                    <a:gd name="T89" fmla="*/ 0 h 290"/>
                    <a:gd name="T90" fmla="*/ 6 w 1875"/>
                    <a:gd name="T91" fmla="*/ 1 h 290"/>
                    <a:gd name="T92" fmla="*/ 6 w 1875"/>
                    <a:gd name="T93" fmla="*/ 2 h 290"/>
                    <a:gd name="T94" fmla="*/ 7 w 1875"/>
                    <a:gd name="T95" fmla="*/ 1 h 290"/>
                    <a:gd name="T96" fmla="*/ 7 w 1875"/>
                    <a:gd name="T97" fmla="*/ 1 h 290"/>
                    <a:gd name="T98" fmla="*/ 7 w 1875"/>
                    <a:gd name="T99" fmla="*/ 1 h 290"/>
                    <a:gd name="T100" fmla="*/ 7 w 1875"/>
                    <a:gd name="T101" fmla="*/ 1 h 290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875"/>
                    <a:gd name="T154" fmla="*/ 0 h 290"/>
                    <a:gd name="T155" fmla="*/ 1875 w 1875"/>
                    <a:gd name="T156" fmla="*/ 290 h 290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875" h="290">
                      <a:moveTo>
                        <a:pt x="0" y="143"/>
                      </a:moveTo>
                      <a:cubicBezTo>
                        <a:pt x="9" y="143"/>
                        <a:pt x="43" y="143"/>
                        <a:pt x="53" y="143"/>
                      </a:cubicBezTo>
                      <a:cubicBezTo>
                        <a:pt x="63" y="143"/>
                        <a:pt x="51" y="128"/>
                        <a:pt x="59" y="144"/>
                      </a:cubicBezTo>
                      <a:cubicBezTo>
                        <a:pt x="67" y="160"/>
                        <a:pt x="82" y="215"/>
                        <a:pt x="102" y="239"/>
                      </a:cubicBezTo>
                      <a:cubicBezTo>
                        <a:pt x="122" y="263"/>
                        <a:pt x="153" y="288"/>
                        <a:pt x="179" y="288"/>
                      </a:cubicBezTo>
                      <a:cubicBezTo>
                        <a:pt x="205" y="288"/>
                        <a:pt x="235" y="270"/>
                        <a:pt x="258" y="239"/>
                      </a:cubicBezTo>
                      <a:cubicBezTo>
                        <a:pt x="281" y="208"/>
                        <a:pt x="314" y="141"/>
                        <a:pt x="318" y="102"/>
                      </a:cubicBezTo>
                      <a:cubicBezTo>
                        <a:pt x="322" y="63"/>
                        <a:pt x="295" y="2"/>
                        <a:pt x="285" y="2"/>
                      </a:cubicBezTo>
                      <a:cubicBezTo>
                        <a:pt x="275" y="2"/>
                        <a:pt x="250" y="61"/>
                        <a:pt x="255" y="101"/>
                      </a:cubicBezTo>
                      <a:cubicBezTo>
                        <a:pt x="260" y="141"/>
                        <a:pt x="291" y="208"/>
                        <a:pt x="314" y="240"/>
                      </a:cubicBezTo>
                      <a:cubicBezTo>
                        <a:pt x="337" y="272"/>
                        <a:pt x="368" y="290"/>
                        <a:pt x="395" y="290"/>
                      </a:cubicBezTo>
                      <a:cubicBezTo>
                        <a:pt x="422" y="290"/>
                        <a:pt x="453" y="269"/>
                        <a:pt x="476" y="237"/>
                      </a:cubicBezTo>
                      <a:cubicBezTo>
                        <a:pt x="499" y="205"/>
                        <a:pt x="527" y="137"/>
                        <a:pt x="531" y="98"/>
                      </a:cubicBezTo>
                      <a:cubicBezTo>
                        <a:pt x="535" y="59"/>
                        <a:pt x="508" y="2"/>
                        <a:pt x="498" y="2"/>
                      </a:cubicBezTo>
                      <a:cubicBezTo>
                        <a:pt x="488" y="2"/>
                        <a:pt x="464" y="59"/>
                        <a:pt x="468" y="98"/>
                      </a:cubicBezTo>
                      <a:cubicBezTo>
                        <a:pt x="472" y="137"/>
                        <a:pt x="501" y="204"/>
                        <a:pt x="524" y="236"/>
                      </a:cubicBezTo>
                      <a:cubicBezTo>
                        <a:pt x="547" y="268"/>
                        <a:pt x="578" y="290"/>
                        <a:pt x="605" y="290"/>
                      </a:cubicBezTo>
                      <a:cubicBezTo>
                        <a:pt x="632" y="290"/>
                        <a:pt x="665" y="268"/>
                        <a:pt x="689" y="236"/>
                      </a:cubicBezTo>
                      <a:cubicBezTo>
                        <a:pt x="713" y="204"/>
                        <a:pt x="743" y="134"/>
                        <a:pt x="747" y="95"/>
                      </a:cubicBezTo>
                      <a:cubicBezTo>
                        <a:pt x="751" y="56"/>
                        <a:pt x="725" y="0"/>
                        <a:pt x="714" y="0"/>
                      </a:cubicBezTo>
                      <a:cubicBezTo>
                        <a:pt x="703" y="0"/>
                        <a:pt x="677" y="59"/>
                        <a:pt x="681" y="98"/>
                      </a:cubicBezTo>
                      <a:cubicBezTo>
                        <a:pt x="685" y="137"/>
                        <a:pt x="715" y="202"/>
                        <a:pt x="738" y="234"/>
                      </a:cubicBezTo>
                      <a:cubicBezTo>
                        <a:pt x="761" y="266"/>
                        <a:pt x="794" y="290"/>
                        <a:pt x="822" y="290"/>
                      </a:cubicBezTo>
                      <a:cubicBezTo>
                        <a:pt x="850" y="290"/>
                        <a:pt x="882" y="269"/>
                        <a:pt x="905" y="237"/>
                      </a:cubicBezTo>
                      <a:cubicBezTo>
                        <a:pt x="928" y="205"/>
                        <a:pt x="958" y="138"/>
                        <a:pt x="962" y="99"/>
                      </a:cubicBezTo>
                      <a:cubicBezTo>
                        <a:pt x="966" y="60"/>
                        <a:pt x="938" y="2"/>
                        <a:pt x="927" y="2"/>
                      </a:cubicBezTo>
                      <a:cubicBezTo>
                        <a:pt x="916" y="2"/>
                        <a:pt x="891" y="60"/>
                        <a:pt x="896" y="99"/>
                      </a:cubicBezTo>
                      <a:cubicBezTo>
                        <a:pt x="901" y="138"/>
                        <a:pt x="933" y="208"/>
                        <a:pt x="956" y="239"/>
                      </a:cubicBezTo>
                      <a:cubicBezTo>
                        <a:pt x="979" y="270"/>
                        <a:pt x="1008" y="288"/>
                        <a:pt x="1035" y="288"/>
                      </a:cubicBezTo>
                      <a:cubicBezTo>
                        <a:pt x="1062" y="288"/>
                        <a:pt x="1095" y="268"/>
                        <a:pt x="1118" y="237"/>
                      </a:cubicBezTo>
                      <a:cubicBezTo>
                        <a:pt x="1141" y="206"/>
                        <a:pt x="1171" y="140"/>
                        <a:pt x="1175" y="101"/>
                      </a:cubicBezTo>
                      <a:cubicBezTo>
                        <a:pt x="1179" y="62"/>
                        <a:pt x="1153" y="2"/>
                        <a:pt x="1142" y="2"/>
                      </a:cubicBezTo>
                      <a:cubicBezTo>
                        <a:pt x="1131" y="2"/>
                        <a:pt x="1105" y="59"/>
                        <a:pt x="1109" y="99"/>
                      </a:cubicBezTo>
                      <a:cubicBezTo>
                        <a:pt x="1113" y="139"/>
                        <a:pt x="1146" y="209"/>
                        <a:pt x="1169" y="240"/>
                      </a:cubicBezTo>
                      <a:cubicBezTo>
                        <a:pt x="1192" y="271"/>
                        <a:pt x="1223" y="288"/>
                        <a:pt x="1250" y="288"/>
                      </a:cubicBezTo>
                      <a:cubicBezTo>
                        <a:pt x="1277" y="288"/>
                        <a:pt x="1307" y="270"/>
                        <a:pt x="1331" y="239"/>
                      </a:cubicBezTo>
                      <a:cubicBezTo>
                        <a:pt x="1355" y="208"/>
                        <a:pt x="1389" y="141"/>
                        <a:pt x="1394" y="102"/>
                      </a:cubicBezTo>
                      <a:cubicBezTo>
                        <a:pt x="1399" y="63"/>
                        <a:pt x="1370" y="3"/>
                        <a:pt x="1359" y="3"/>
                      </a:cubicBezTo>
                      <a:cubicBezTo>
                        <a:pt x="1348" y="3"/>
                        <a:pt x="1322" y="62"/>
                        <a:pt x="1326" y="101"/>
                      </a:cubicBezTo>
                      <a:cubicBezTo>
                        <a:pt x="1330" y="140"/>
                        <a:pt x="1362" y="207"/>
                        <a:pt x="1385" y="239"/>
                      </a:cubicBezTo>
                      <a:cubicBezTo>
                        <a:pt x="1408" y="271"/>
                        <a:pt x="1437" y="290"/>
                        <a:pt x="1464" y="290"/>
                      </a:cubicBezTo>
                      <a:cubicBezTo>
                        <a:pt x="1491" y="290"/>
                        <a:pt x="1524" y="272"/>
                        <a:pt x="1547" y="240"/>
                      </a:cubicBezTo>
                      <a:cubicBezTo>
                        <a:pt x="1570" y="208"/>
                        <a:pt x="1598" y="140"/>
                        <a:pt x="1602" y="101"/>
                      </a:cubicBezTo>
                      <a:cubicBezTo>
                        <a:pt x="1606" y="62"/>
                        <a:pt x="1585" y="3"/>
                        <a:pt x="1574" y="3"/>
                      </a:cubicBezTo>
                      <a:cubicBezTo>
                        <a:pt x="1563" y="3"/>
                        <a:pt x="1534" y="60"/>
                        <a:pt x="1538" y="99"/>
                      </a:cubicBezTo>
                      <a:cubicBezTo>
                        <a:pt x="1542" y="138"/>
                        <a:pt x="1574" y="208"/>
                        <a:pt x="1598" y="240"/>
                      </a:cubicBezTo>
                      <a:cubicBezTo>
                        <a:pt x="1622" y="272"/>
                        <a:pt x="1654" y="290"/>
                        <a:pt x="1680" y="290"/>
                      </a:cubicBezTo>
                      <a:cubicBezTo>
                        <a:pt x="1706" y="290"/>
                        <a:pt x="1738" y="264"/>
                        <a:pt x="1757" y="240"/>
                      </a:cubicBezTo>
                      <a:cubicBezTo>
                        <a:pt x="1776" y="216"/>
                        <a:pt x="1788" y="162"/>
                        <a:pt x="1796" y="146"/>
                      </a:cubicBezTo>
                      <a:cubicBezTo>
                        <a:pt x="1804" y="130"/>
                        <a:pt x="1793" y="146"/>
                        <a:pt x="1806" y="146"/>
                      </a:cubicBezTo>
                      <a:cubicBezTo>
                        <a:pt x="1819" y="146"/>
                        <a:pt x="1861" y="144"/>
                        <a:pt x="1875" y="144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" name="Freeform 11"/>
                <p:cNvSpPr>
                  <a:spLocks noChangeArrowheads="1"/>
                </p:cNvSpPr>
                <p:nvPr/>
              </p:nvSpPr>
              <p:spPr bwMode="auto">
                <a:xfrm rot="5400000">
                  <a:off x="3770" y="1095"/>
                  <a:ext cx="616" cy="104"/>
                </a:xfrm>
                <a:custGeom>
                  <a:avLst/>
                  <a:gdLst>
                    <a:gd name="T0" fmla="*/ 0 w 1875"/>
                    <a:gd name="T1" fmla="*/ 1 h 290"/>
                    <a:gd name="T2" fmla="*/ 0 w 1875"/>
                    <a:gd name="T3" fmla="*/ 1 h 290"/>
                    <a:gd name="T4" fmla="*/ 0 w 1875"/>
                    <a:gd name="T5" fmla="*/ 1 h 290"/>
                    <a:gd name="T6" fmla="*/ 0 w 1875"/>
                    <a:gd name="T7" fmla="*/ 1 h 290"/>
                    <a:gd name="T8" fmla="*/ 1 w 1875"/>
                    <a:gd name="T9" fmla="*/ 2 h 290"/>
                    <a:gd name="T10" fmla="*/ 1 w 1875"/>
                    <a:gd name="T11" fmla="*/ 1 h 290"/>
                    <a:gd name="T12" fmla="*/ 1 w 1875"/>
                    <a:gd name="T13" fmla="*/ 1 h 290"/>
                    <a:gd name="T14" fmla="*/ 1 w 1875"/>
                    <a:gd name="T15" fmla="*/ 0 h 290"/>
                    <a:gd name="T16" fmla="*/ 1 w 1875"/>
                    <a:gd name="T17" fmla="*/ 1 h 290"/>
                    <a:gd name="T18" fmla="*/ 1 w 1875"/>
                    <a:gd name="T19" fmla="*/ 1 h 290"/>
                    <a:gd name="T20" fmla="*/ 2 w 1875"/>
                    <a:gd name="T21" fmla="*/ 2 h 290"/>
                    <a:gd name="T22" fmla="*/ 2 w 1875"/>
                    <a:gd name="T23" fmla="*/ 1 h 290"/>
                    <a:gd name="T24" fmla="*/ 2 w 1875"/>
                    <a:gd name="T25" fmla="*/ 1 h 290"/>
                    <a:gd name="T26" fmla="*/ 2 w 1875"/>
                    <a:gd name="T27" fmla="*/ 0 h 290"/>
                    <a:gd name="T28" fmla="*/ 2 w 1875"/>
                    <a:gd name="T29" fmla="*/ 1 h 290"/>
                    <a:gd name="T30" fmla="*/ 2 w 1875"/>
                    <a:gd name="T31" fmla="*/ 1 h 290"/>
                    <a:gd name="T32" fmla="*/ 2 w 1875"/>
                    <a:gd name="T33" fmla="*/ 2 h 290"/>
                    <a:gd name="T34" fmla="*/ 3 w 1875"/>
                    <a:gd name="T35" fmla="*/ 1 h 290"/>
                    <a:gd name="T36" fmla="*/ 3 w 1875"/>
                    <a:gd name="T37" fmla="*/ 0 h 290"/>
                    <a:gd name="T38" fmla="*/ 3 w 1875"/>
                    <a:gd name="T39" fmla="*/ 0 h 290"/>
                    <a:gd name="T40" fmla="*/ 3 w 1875"/>
                    <a:gd name="T41" fmla="*/ 1 h 290"/>
                    <a:gd name="T42" fmla="*/ 3 w 1875"/>
                    <a:gd name="T43" fmla="*/ 1 h 290"/>
                    <a:gd name="T44" fmla="*/ 3 w 1875"/>
                    <a:gd name="T45" fmla="*/ 2 h 290"/>
                    <a:gd name="T46" fmla="*/ 4 w 1875"/>
                    <a:gd name="T47" fmla="*/ 1 h 290"/>
                    <a:gd name="T48" fmla="*/ 4 w 1875"/>
                    <a:gd name="T49" fmla="*/ 1 h 290"/>
                    <a:gd name="T50" fmla="*/ 4 w 1875"/>
                    <a:gd name="T51" fmla="*/ 0 h 290"/>
                    <a:gd name="T52" fmla="*/ 4 w 1875"/>
                    <a:gd name="T53" fmla="*/ 1 h 290"/>
                    <a:gd name="T54" fmla="*/ 4 w 1875"/>
                    <a:gd name="T55" fmla="*/ 1 h 290"/>
                    <a:gd name="T56" fmla="*/ 4 w 1875"/>
                    <a:gd name="T57" fmla="*/ 2 h 290"/>
                    <a:gd name="T58" fmla="*/ 4 w 1875"/>
                    <a:gd name="T59" fmla="*/ 1 h 290"/>
                    <a:gd name="T60" fmla="*/ 5 w 1875"/>
                    <a:gd name="T61" fmla="*/ 1 h 290"/>
                    <a:gd name="T62" fmla="*/ 4 w 1875"/>
                    <a:gd name="T63" fmla="*/ 0 h 290"/>
                    <a:gd name="T64" fmla="*/ 4 w 1875"/>
                    <a:gd name="T65" fmla="*/ 1 h 290"/>
                    <a:gd name="T66" fmla="*/ 4 w 1875"/>
                    <a:gd name="T67" fmla="*/ 1 h 290"/>
                    <a:gd name="T68" fmla="*/ 5 w 1875"/>
                    <a:gd name="T69" fmla="*/ 2 h 290"/>
                    <a:gd name="T70" fmla="*/ 5 w 1875"/>
                    <a:gd name="T71" fmla="*/ 1 h 290"/>
                    <a:gd name="T72" fmla="*/ 5 w 1875"/>
                    <a:gd name="T73" fmla="*/ 1 h 290"/>
                    <a:gd name="T74" fmla="*/ 5 w 1875"/>
                    <a:gd name="T75" fmla="*/ 0 h 290"/>
                    <a:gd name="T76" fmla="*/ 5 w 1875"/>
                    <a:gd name="T77" fmla="*/ 1 h 290"/>
                    <a:gd name="T78" fmla="*/ 5 w 1875"/>
                    <a:gd name="T79" fmla="*/ 1 h 290"/>
                    <a:gd name="T80" fmla="*/ 6 w 1875"/>
                    <a:gd name="T81" fmla="*/ 2 h 290"/>
                    <a:gd name="T82" fmla="*/ 6 w 1875"/>
                    <a:gd name="T83" fmla="*/ 1 h 290"/>
                    <a:gd name="T84" fmla="*/ 6 w 1875"/>
                    <a:gd name="T85" fmla="*/ 1 h 290"/>
                    <a:gd name="T86" fmla="*/ 6 w 1875"/>
                    <a:gd name="T87" fmla="*/ 0 h 290"/>
                    <a:gd name="T88" fmla="*/ 6 w 1875"/>
                    <a:gd name="T89" fmla="*/ 1 h 290"/>
                    <a:gd name="T90" fmla="*/ 6 w 1875"/>
                    <a:gd name="T91" fmla="*/ 1 h 290"/>
                    <a:gd name="T92" fmla="*/ 6 w 1875"/>
                    <a:gd name="T93" fmla="*/ 2 h 290"/>
                    <a:gd name="T94" fmla="*/ 7 w 1875"/>
                    <a:gd name="T95" fmla="*/ 1 h 290"/>
                    <a:gd name="T96" fmla="*/ 7 w 1875"/>
                    <a:gd name="T97" fmla="*/ 1 h 290"/>
                    <a:gd name="T98" fmla="*/ 7 w 1875"/>
                    <a:gd name="T99" fmla="*/ 1 h 290"/>
                    <a:gd name="T100" fmla="*/ 7 w 1875"/>
                    <a:gd name="T101" fmla="*/ 1 h 290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875"/>
                    <a:gd name="T154" fmla="*/ 0 h 290"/>
                    <a:gd name="T155" fmla="*/ 1875 w 1875"/>
                    <a:gd name="T156" fmla="*/ 290 h 290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875" h="290">
                      <a:moveTo>
                        <a:pt x="0" y="143"/>
                      </a:moveTo>
                      <a:cubicBezTo>
                        <a:pt x="9" y="143"/>
                        <a:pt x="43" y="143"/>
                        <a:pt x="53" y="143"/>
                      </a:cubicBezTo>
                      <a:cubicBezTo>
                        <a:pt x="63" y="143"/>
                        <a:pt x="51" y="128"/>
                        <a:pt x="59" y="144"/>
                      </a:cubicBezTo>
                      <a:cubicBezTo>
                        <a:pt x="67" y="160"/>
                        <a:pt x="82" y="215"/>
                        <a:pt x="102" y="239"/>
                      </a:cubicBezTo>
                      <a:cubicBezTo>
                        <a:pt x="122" y="263"/>
                        <a:pt x="153" y="288"/>
                        <a:pt x="179" y="288"/>
                      </a:cubicBezTo>
                      <a:cubicBezTo>
                        <a:pt x="205" y="288"/>
                        <a:pt x="235" y="270"/>
                        <a:pt x="258" y="239"/>
                      </a:cubicBezTo>
                      <a:cubicBezTo>
                        <a:pt x="281" y="208"/>
                        <a:pt x="314" y="141"/>
                        <a:pt x="318" y="102"/>
                      </a:cubicBezTo>
                      <a:cubicBezTo>
                        <a:pt x="322" y="63"/>
                        <a:pt x="295" y="2"/>
                        <a:pt x="285" y="2"/>
                      </a:cubicBezTo>
                      <a:cubicBezTo>
                        <a:pt x="275" y="2"/>
                        <a:pt x="250" y="61"/>
                        <a:pt x="255" y="101"/>
                      </a:cubicBezTo>
                      <a:cubicBezTo>
                        <a:pt x="260" y="141"/>
                        <a:pt x="291" y="208"/>
                        <a:pt x="314" y="240"/>
                      </a:cubicBezTo>
                      <a:cubicBezTo>
                        <a:pt x="337" y="272"/>
                        <a:pt x="368" y="290"/>
                        <a:pt x="395" y="290"/>
                      </a:cubicBezTo>
                      <a:cubicBezTo>
                        <a:pt x="422" y="290"/>
                        <a:pt x="453" y="269"/>
                        <a:pt x="476" y="237"/>
                      </a:cubicBezTo>
                      <a:cubicBezTo>
                        <a:pt x="499" y="205"/>
                        <a:pt x="527" y="137"/>
                        <a:pt x="531" y="98"/>
                      </a:cubicBezTo>
                      <a:cubicBezTo>
                        <a:pt x="535" y="59"/>
                        <a:pt x="508" y="2"/>
                        <a:pt x="498" y="2"/>
                      </a:cubicBezTo>
                      <a:cubicBezTo>
                        <a:pt x="488" y="2"/>
                        <a:pt x="464" y="59"/>
                        <a:pt x="468" y="98"/>
                      </a:cubicBezTo>
                      <a:cubicBezTo>
                        <a:pt x="472" y="137"/>
                        <a:pt x="501" y="204"/>
                        <a:pt x="524" y="236"/>
                      </a:cubicBezTo>
                      <a:cubicBezTo>
                        <a:pt x="547" y="268"/>
                        <a:pt x="578" y="290"/>
                        <a:pt x="605" y="290"/>
                      </a:cubicBezTo>
                      <a:cubicBezTo>
                        <a:pt x="632" y="290"/>
                        <a:pt x="665" y="268"/>
                        <a:pt x="689" y="236"/>
                      </a:cubicBezTo>
                      <a:cubicBezTo>
                        <a:pt x="713" y="204"/>
                        <a:pt x="743" y="134"/>
                        <a:pt x="747" y="95"/>
                      </a:cubicBezTo>
                      <a:cubicBezTo>
                        <a:pt x="751" y="56"/>
                        <a:pt x="725" y="0"/>
                        <a:pt x="714" y="0"/>
                      </a:cubicBezTo>
                      <a:cubicBezTo>
                        <a:pt x="703" y="0"/>
                        <a:pt x="677" y="59"/>
                        <a:pt x="681" y="98"/>
                      </a:cubicBezTo>
                      <a:cubicBezTo>
                        <a:pt x="685" y="137"/>
                        <a:pt x="715" y="202"/>
                        <a:pt x="738" y="234"/>
                      </a:cubicBezTo>
                      <a:cubicBezTo>
                        <a:pt x="761" y="266"/>
                        <a:pt x="794" y="290"/>
                        <a:pt x="822" y="290"/>
                      </a:cubicBezTo>
                      <a:cubicBezTo>
                        <a:pt x="850" y="290"/>
                        <a:pt x="882" y="269"/>
                        <a:pt x="905" y="237"/>
                      </a:cubicBezTo>
                      <a:cubicBezTo>
                        <a:pt x="928" y="205"/>
                        <a:pt x="958" y="138"/>
                        <a:pt x="962" y="99"/>
                      </a:cubicBezTo>
                      <a:cubicBezTo>
                        <a:pt x="966" y="60"/>
                        <a:pt x="938" y="2"/>
                        <a:pt x="927" y="2"/>
                      </a:cubicBezTo>
                      <a:cubicBezTo>
                        <a:pt x="916" y="2"/>
                        <a:pt x="891" y="60"/>
                        <a:pt x="896" y="99"/>
                      </a:cubicBezTo>
                      <a:cubicBezTo>
                        <a:pt x="901" y="138"/>
                        <a:pt x="933" y="208"/>
                        <a:pt x="956" y="239"/>
                      </a:cubicBezTo>
                      <a:cubicBezTo>
                        <a:pt x="979" y="270"/>
                        <a:pt x="1008" y="288"/>
                        <a:pt x="1035" y="288"/>
                      </a:cubicBezTo>
                      <a:cubicBezTo>
                        <a:pt x="1062" y="288"/>
                        <a:pt x="1095" y="268"/>
                        <a:pt x="1118" y="237"/>
                      </a:cubicBezTo>
                      <a:cubicBezTo>
                        <a:pt x="1141" y="206"/>
                        <a:pt x="1171" y="140"/>
                        <a:pt x="1175" y="101"/>
                      </a:cubicBezTo>
                      <a:cubicBezTo>
                        <a:pt x="1179" y="62"/>
                        <a:pt x="1153" y="2"/>
                        <a:pt x="1142" y="2"/>
                      </a:cubicBezTo>
                      <a:cubicBezTo>
                        <a:pt x="1131" y="2"/>
                        <a:pt x="1105" y="59"/>
                        <a:pt x="1109" y="99"/>
                      </a:cubicBezTo>
                      <a:cubicBezTo>
                        <a:pt x="1113" y="139"/>
                        <a:pt x="1146" y="209"/>
                        <a:pt x="1169" y="240"/>
                      </a:cubicBezTo>
                      <a:cubicBezTo>
                        <a:pt x="1192" y="271"/>
                        <a:pt x="1223" y="288"/>
                        <a:pt x="1250" y="288"/>
                      </a:cubicBezTo>
                      <a:cubicBezTo>
                        <a:pt x="1277" y="288"/>
                        <a:pt x="1307" y="270"/>
                        <a:pt x="1331" y="239"/>
                      </a:cubicBezTo>
                      <a:cubicBezTo>
                        <a:pt x="1355" y="208"/>
                        <a:pt x="1389" y="141"/>
                        <a:pt x="1394" y="102"/>
                      </a:cubicBezTo>
                      <a:cubicBezTo>
                        <a:pt x="1399" y="63"/>
                        <a:pt x="1370" y="3"/>
                        <a:pt x="1359" y="3"/>
                      </a:cubicBezTo>
                      <a:cubicBezTo>
                        <a:pt x="1348" y="3"/>
                        <a:pt x="1322" y="62"/>
                        <a:pt x="1326" y="101"/>
                      </a:cubicBezTo>
                      <a:cubicBezTo>
                        <a:pt x="1330" y="140"/>
                        <a:pt x="1362" y="207"/>
                        <a:pt x="1385" y="239"/>
                      </a:cubicBezTo>
                      <a:cubicBezTo>
                        <a:pt x="1408" y="271"/>
                        <a:pt x="1437" y="290"/>
                        <a:pt x="1464" y="290"/>
                      </a:cubicBezTo>
                      <a:cubicBezTo>
                        <a:pt x="1491" y="290"/>
                        <a:pt x="1524" y="272"/>
                        <a:pt x="1547" y="240"/>
                      </a:cubicBezTo>
                      <a:cubicBezTo>
                        <a:pt x="1570" y="208"/>
                        <a:pt x="1598" y="140"/>
                        <a:pt x="1602" y="101"/>
                      </a:cubicBezTo>
                      <a:cubicBezTo>
                        <a:pt x="1606" y="62"/>
                        <a:pt x="1585" y="3"/>
                        <a:pt x="1574" y="3"/>
                      </a:cubicBezTo>
                      <a:cubicBezTo>
                        <a:pt x="1563" y="3"/>
                        <a:pt x="1534" y="60"/>
                        <a:pt x="1538" y="99"/>
                      </a:cubicBezTo>
                      <a:cubicBezTo>
                        <a:pt x="1542" y="138"/>
                        <a:pt x="1574" y="208"/>
                        <a:pt x="1598" y="240"/>
                      </a:cubicBezTo>
                      <a:cubicBezTo>
                        <a:pt x="1622" y="272"/>
                        <a:pt x="1654" y="290"/>
                        <a:pt x="1680" y="290"/>
                      </a:cubicBezTo>
                      <a:cubicBezTo>
                        <a:pt x="1706" y="290"/>
                        <a:pt x="1738" y="264"/>
                        <a:pt x="1757" y="240"/>
                      </a:cubicBezTo>
                      <a:cubicBezTo>
                        <a:pt x="1776" y="216"/>
                        <a:pt x="1788" y="162"/>
                        <a:pt x="1796" y="146"/>
                      </a:cubicBezTo>
                      <a:cubicBezTo>
                        <a:pt x="1804" y="130"/>
                        <a:pt x="1793" y="146"/>
                        <a:pt x="1806" y="146"/>
                      </a:cubicBezTo>
                      <a:cubicBezTo>
                        <a:pt x="1819" y="146"/>
                        <a:pt x="1861" y="144"/>
                        <a:pt x="1875" y="144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3001" y="1494"/>
                  <a:ext cx="694" cy="111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" name="Line 13"/>
                <p:cNvSpPr>
                  <a:spLocks noChangeShapeType="1"/>
                </p:cNvSpPr>
                <p:nvPr/>
              </p:nvSpPr>
              <p:spPr bwMode="auto">
                <a:xfrm>
                  <a:off x="4036" y="1514"/>
                  <a:ext cx="623" cy="63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" name="Oval 14"/>
                <p:cNvSpPr>
                  <a:spLocks noChangeArrowheads="1"/>
                </p:cNvSpPr>
                <p:nvPr/>
              </p:nvSpPr>
              <p:spPr bwMode="auto">
                <a:xfrm>
                  <a:off x="3599" y="1381"/>
                  <a:ext cx="557" cy="259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6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522" y="1362"/>
                  <a:ext cx="618" cy="336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squar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0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0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27" name="Freeform 16"/>
                <p:cNvSpPr>
                  <a:spLocks noChangeArrowheads="1"/>
                </p:cNvSpPr>
                <p:nvPr/>
              </p:nvSpPr>
              <p:spPr bwMode="auto">
                <a:xfrm>
                  <a:off x="3401" y="840"/>
                  <a:ext cx="635" cy="85"/>
                </a:xfrm>
                <a:custGeom>
                  <a:avLst/>
                  <a:gdLst>
                    <a:gd name="T0" fmla="*/ 0 w 777"/>
                    <a:gd name="T1" fmla="*/ 14 h 133"/>
                    <a:gd name="T2" fmla="*/ 74 w 777"/>
                    <a:gd name="T3" fmla="*/ 2 h 133"/>
                    <a:gd name="T4" fmla="*/ 284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17"/>
                <p:cNvSpPr>
                  <a:spLocks noChangeArrowheads="1"/>
                </p:cNvSpPr>
                <p:nvPr/>
              </p:nvSpPr>
              <p:spPr bwMode="auto">
                <a:xfrm flipH="1">
                  <a:off x="4032" y="840"/>
                  <a:ext cx="408" cy="85"/>
                </a:xfrm>
                <a:custGeom>
                  <a:avLst/>
                  <a:gdLst>
                    <a:gd name="T0" fmla="*/ 0 w 777"/>
                    <a:gd name="T1" fmla="*/ 14 h 133"/>
                    <a:gd name="T2" fmla="*/ 8 w 777"/>
                    <a:gd name="T3" fmla="*/ 2 h 133"/>
                    <a:gd name="T4" fmla="*/ 31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18"/>
                <p:cNvSpPr>
                  <a:spLocks noChangeArrowheads="1"/>
                </p:cNvSpPr>
                <p:nvPr/>
              </p:nvSpPr>
              <p:spPr bwMode="auto">
                <a:xfrm flipH="1" flipV="1">
                  <a:off x="4032" y="932"/>
                  <a:ext cx="408" cy="85"/>
                </a:xfrm>
                <a:custGeom>
                  <a:avLst/>
                  <a:gdLst>
                    <a:gd name="T0" fmla="*/ 0 w 777"/>
                    <a:gd name="T1" fmla="*/ 14 h 133"/>
                    <a:gd name="T2" fmla="*/ 8 w 777"/>
                    <a:gd name="T3" fmla="*/ 2 h 133"/>
                    <a:gd name="T4" fmla="*/ 31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" name="Freeform 19"/>
                <p:cNvSpPr>
                  <a:spLocks noChangeArrowheads="1"/>
                </p:cNvSpPr>
                <p:nvPr/>
              </p:nvSpPr>
              <p:spPr bwMode="auto">
                <a:xfrm rot="-1980000">
                  <a:off x="2992" y="740"/>
                  <a:ext cx="384" cy="320"/>
                </a:xfrm>
                <a:custGeom>
                  <a:avLst/>
                  <a:gdLst>
                    <a:gd name="T0" fmla="*/ 40 w 380"/>
                    <a:gd name="T1" fmla="*/ 10 h 311"/>
                    <a:gd name="T2" fmla="*/ 15 w 380"/>
                    <a:gd name="T3" fmla="*/ 81 h 311"/>
                    <a:gd name="T4" fmla="*/ 130 w 380"/>
                    <a:gd name="T5" fmla="*/ 9 h 311"/>
                    <a:gd name="T6" fmla="*/ 79 w 380"/>
                    <a:gd name="T7" fmla="*/ 146 h 311"/>
                    <a:gd name="T8" fmla="*/ 195 w 380"/>
                    <a:gd name="T9" fmla="*/ 76 h 311"/>
                    <a:gd name="T10" fmla="*/ 139 w 380"/>
                    <a:gd name="T11" fmla="*/ 210 h 311"/>
                    <a:gd name="T12" fmla="*/ 260 w 380"/>
                    <a:gd name="T13" fmla="*/ 141 h 311"/>
                    <a:gd name="T14" fmla="*/ 204 w 380"/>
                    <a:gd name="T15" fmla="*/ 273 h 311"/>
                    <a:gd name="T16" fmla="*/ 320 w 380"/>
                    <a:gd name="T17" fmla="*/ 206 h 311"/>
                    <a:gd name="T18" fmla="*/ 269 w 380"/>
                    <a:gd name="T19" fmla="*/ 337 h 311"/>
                    <a:gd name="T20" fmla="*/ 386 w 380"/>
                    <a:gd name="T21" fmla="*/ 271 h 311"/>
                    <a:gd name="T22" fmla="*/ 359 w 380"/>
                    <a:gd name="T23" fmla="*/ 359 h 31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0"/>
                    <a:gd name="T37" fmla="*/ 0 h 311"/>
                    <a:gd name="T38" fmla="*/ 380 w 380"/>
                    <a:gd name="T39" fmla="*/ 311 h 31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0" h="311">
                      <a:moveTo>
                        <a:pt x="40" y="10"/>
                      </a:moveTo>
                      <a:cubicBezTo>
                        <a:pt x="36" y="20"/>
                        <a:pt x="0" y="70"/>
                        <a:pt x="15" y="71"/>
                      </a:cubicBezTo>
                      <a:cubicBezTo>
                        <a:pt x="29" y="70"/>
                        <a:pt x="116" y="0"/>
                        <a:pt x="125" y="9"/>
                      </a:cubicBezTo>
                      <a:cubicBezTo>
                        <a:pt x="136" y="19"/>
                        <a:pt x="64" y="116"/>
                        <a:pt x="74" y="126"/>
                      </a:cubicBezTo>
                      <a:cubicBezTo>
                        <a:pt x="84" y="135"/>
                        <a:pt x="174" y="56"/>
                        <a:pt x="185" y="66"/>
                      </a:cubicBezTo>
                      <a:cubicBezTo>
                        <a:pt x="194" y="75"/>
                        <a:pt x="124" y="172"/>
                        <a:pt x="134" y="182"/>
                      </a:cubicBezTo>
                      <a:cubicBezTo>
                        <a:pt x="145" y="191"/>
                        <a:pt x="235" y="111"/>
                        <a:pt x="245" y="121"/>
                      </a:cubicBezTo>
                      <a:cubicBezTo>
                        <a:pt x="256" y="131"/>
                        <a:pt x="184" y="228"/>
                        <a:pt x="194" y="237"/>
                      </a:cubicBezTo>
                      <a:cubicBezTo>
                        <a:pt x="205" y="247"/>
                        <a:pt x="294" y="169"/>
                        <a:pt x="305" y="179"/>
                      </a:cubicBezTo>
                      <a:cubicBezTo>
                        <a:pt x="315" y="189"/>
                        <a:pt x="244" y="284"/>
                        <a:pt x="254" y="293"/>
                      </a:cubicBezTo>
                      <a:cubicBezTo>
                        <a:pt x="265" y="303"/>
                        <a:pt x="352" y="232"/>
                        <a:pt x="366" y="235"/>
                      </a:cubicBezTo>
                      <a:cubicBezTo>
                        <a:pt x="380" y="238"/>
                        <a:pt x="345" y="295"/>
                        <a:pt x="339" y="311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4561" y="1351"/>
                  <a:ext cx="541" cy="336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squar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0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0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33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4721" y="679"/>
                  <a:ext cx="922" cy="273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square" lIns="89280" tIns="8352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000" b="1" baseline="30000" dirty="0" smtClean="0">
                      <a:solidFill>
                        <a:srgbClr val="000000"/>
                      </a:solidFill>
                      <a:latin typeface="Times New Roman" charset="0"/>
                      <a:ea typeface="Times New Roman" charset="0"/>
                      <a:cs typeface="Times New Roman" charset="0"/>
                    </a:rPr>
                    <a:t>VM, </a:t>
                  </a:r>
                  <a:r>
                    <a:rPr lang="en-GB" sz="2000" b="1" baseline="30000" dirty="0" err="1" smtClean="0">
                      <a:solidFill>
                        <a:srgbClr val="000000"/>
                      </a:solidFill>
                      <a:latin typeface="Times New Roman" charset="0"/>
                      <a:ea typeface="Times New Roman" charset="0"/>
                      <a:cs typeface="Times New Roman" charset="0"/>
                    </a:rPr>
                    <a:t>γ</a:t>
                  </a:r>
                  <a:endParaRPr lang="en-GB" sz="2000" b="1" baseline="30000" dirty="0">
                    <a:solidFill>
                      <a:srgbClr val="000000"/>
                    </a:solidFill>
                    <a:latin typeface="Times New Roman" charset="0"/>
                    <a:ea typeface="Times New Roman" charset="0"/>
                    <a:cs typeface="Times New Roman" charset="0"/>
                  </a:endParaRPr>
                </a:p>
              </p:txBody>
            </p:sp>
          </p:grpSp>
          <p:sp>
            <p:nvSpPr>
              <p:cNvPr id="34" name="Text Box 22"/>
              <p:cNvSpPr txBox="1">
                <a:spLocks noChangeArrowheads="1"/>
              </p:cNvSpPr>
              <p:nvPr/>
            </p:nvSpPr>
            <p:spPr bwMode="auto">
              <a:xfrm>
                <a:off x="125127" y="4326061"/>
                <a:ext cx="739210" cy="450591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square" lIns="89280" tIns="83520" rIns="89280" bIns="44640">
                <a:prstTxWarp prst="textNoShape">
                  <a:avLst/>
                </a:prstTxWarp>
                <a:spAutoFit/>
              </a:bodyPr>
              <a:lstStyle/>
              <a:p>
                <a:pPr algn="ctr">
                  <a:lnSpc>
                    <a:spcPct val="93000"/>
                  </a:lnSpc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en-GB" sz="2000" b="1" baseline="30000" dirty="0" err="1" smtClean="0">
                    <a:solidFill>
                      <a:srgbClr val="000000"/>
                    </a:solidFill>
                    <a:latin typeface="Symbol" charset="2"/>
                    <a:ea typeface="Times New Roman" charset="0"/>
                    <a:cs typeface="Symbol" charset="2"/>
                  </a:rPr>
                  <a:t>g</a:t>
                </a:r>
                <a:r>
                  <a:rPr lang="en-GB" sz="2000" b="1" baseline="30000" dirty="0" smtClean="0">
                    <a:solidFill>
                      <a:srgbClr val="000000"/>
                    </a:solidFill>
                    <a:latin typeface="Times New Roman" charset="0"/>
                    <a:ea typeface="Times New Roman" charset="0"/>
                    <a:cs typeface="Times New Roman" charset="0"/>
                  </a:rPr>
                  <a:t>*</a:t>
                </a:r>
                <a:endParaRPr lang="en-GB" sz="2000" b="1" baseline="30000" dirty="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  <p:cxnSp>
            <p:nvCxnSpPr>
              <p:cNvPr id="36" name="Straight Connector 35"/>
              <p:cNvCxnSpPr/>
              <p:nvPr/>
            </p:nvCxnSpPr>
            <p:spPr>
              <a:xfrm flipV="1">
                <a:off x="3245674" y="4578773"/>
                <a:ext cx="764130" cy="151959"/>
              </a:xfrm>
              <a:prstGeom prst="line">
                <a:avLst/>
              </a:prstGeom>
              <a:ln w="444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TextBox 41"/>
            <p:cNvSpPr txBox="1"/>
            <p:nvPr/>
          </p:nvSpPr>
          <p:spPr>
            <a:xfrm>
              <a:off x="3385070" y="5113076"/>
              <a:ext cx="260971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</a:rPr>
                <a:t>Exclusive diffraction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622134" y="3788671"/>
            <a:ext cx="2222530" cy="1662959"/>
            <a:chOff x="6622134" y="3788671"/>
            <a:chExt cx="2222530" cy="1662959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709174" y="3788671"/>
              <a:ext cx="1919673" cy="1248858"/>
            </a:xfrm>
            <a:prstGeom prst="rect">
              <a:avLst/>
            </a:prstGeom>
          </p:spPr>
        </p:pic>
        <p:sp>
          <p:nvSpPr>
            <p:cNvPr id="43" name="TextBox 42"/>
            <p:cNvSpPr txBox="1"/>
            <p:nvPr/>
          </p:nvSpPr>
          <p:spPr>
            <a:xfrm>
              <a:off x="6622134" y="5113076"/>
              <a:ext cx="22225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 smtClean="0">
                  <a:solidFill>
                    <a:srgbClr val="0000FF"/>
                  </a:solidFill>
                </a:rPr>
                <a:t>Azimuthal</a:t>
              </a:r>
              <a:r>
                <a:rPr lang="en-US" sz="1600" b="1" dirty="0" smtClean="0">
                  <a:solidFill>
                    <a:srgbClr val="0000FF"/>
                  </a:solidFill>
                </a:rPr>
                <a:t> asymmetries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60022" y="5451630"/>
            <a:ext cx="2476270" cy="549237"/>
            <a:chOff x="160022" y="5451630"/>
            <a:chExt cx="2476270" cy="549237"/>
          </a:xfrm>
        </p:grpSpPr>
        <p:sp>
          <p:nvSpPr>
            <p:cNvPr id="44" name="TextBox 43"/>
            <p:cNvSpPr txBox="1"/>
            <p:nvPr/>
          </p:nvSpPr>
          <p:spPr>
            <a:xfrm>
              <a:off x="680020" y="5662313"/>
              <a:ext cx="19562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i="1" dirty="0" smtClean="0">
                  <a:solidFill>
                    <a:srgbClr val="FF0000"/>
                  </a:solidFill>
                </a:rPr>
                <a:t>Longitudinal motion</a:t>
              </a:r>
              <a:endParaRPr lang="en-US" sz="16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47" name="Curved Right Arrow 46"/>
            <p:cNvSpPr/>
            <p:nvPr/>
          </p:nvSpPr>
          <p:spPr>
            <a:xfrm>
              <a:off x="160022" y="5451630"/>
              <a:ext cx="258289" cy="396817"/>
            </a:xfrm>
            <a:prstGeom prst="curv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6553200" y="5451630"/>
            <a:ext cx="2537055" cy="681159"/>
            <a:chOff x="6553200" y="5451630"/>
            <a:chExt cx="2537055" cy="681159"/>
          </a:xfrm>
        </p:grpSpPr>
        <p:sp>
          <p:nvSpPr>
            <p:cNvPr id="46" name="TextBox 45"/>
            <p:cNvSpPr txBox="1"/>
            <p:nvPr/>
          </p:nvSpPr>
          <p:spPr>
            <a:xfrm>
              <a:off x="6553200" y="5548013"/>
              <a:ext cx="2404512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i="1" dirty="0" smtClean="0">
                  <a:solidFill>
                    <a:srgbClr val="FF0000"/>
                  </a:solidFill>
                </a:rPr>
                <a:t>Transverse space and momentum</a:t>
              </a:r>
              <a:endParaRPr lang="en-US" sz="16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49" name="Curved Left Arrow 48"/>
            <p:cNvSpPr/>
            <p:nvPr/>
          </p:nvSpPr>
          <p:spPr>
            <a:xfrm>
              <a:off x="8829385" y="5451630"/>
              <a:ext cx="260870" cy="396817"/>
            </a:xfrm>
            <a:prstGeom prst="curvedLef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3813413" y="5462770"/>
            <a:ext cx="1673843" cy="538097"/>
            <a:chOff x="3813413" y="5462770"/>
            <a:chExt cx="1673843" cy="538097"/>
          </a:xfrm>
        </p:grpSpPr>
        <p:sp>
          <p:nvSpPr>
            <p:cNvPr id="45" name="TextBox 44"/>
            <p:cNvSpPr txBox="1"/>
            <p:nvPr/>
          </p:nvSpPr>
          <p:spPr>
            <a:xfrm>
              <a:off x="3813413" y="5662313"/>
              <a:ext cx="167384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i="1" dirty="0" smtClean="0">
                  <a:solidFill>
                    <a:srgbClr val="FF0000"/>
                  </a:solidFill>
                </a:rPr>
                <a:t>Transverse space</a:t>
              </a:r>
              <a:endParaRPr lang="en-US" sz="16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50" name="Down Arrow 49"/>
            <p:cNvSpPr/>
            <p:nvPr/>
          </p:nvSpPr>
          <p:spPr>
            <a:xfrm>
              <a:off x="4566635" y="5462770"/>
              <a:ext cx="167858" cy="210683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Screen Shot 2015-05-22 at 4.23.5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3770" y="652325"/>
            <a:ext cx="3874066" cy="2537157"/>
          </a:xfrm>
          <a:prstGeom prst="rect">
            <a:avLst/>
          </a:prstGeom>
        </p:spPr>
      </p:pic>
      <p:pic>
        <p:nvPicPr>
          <p:cNvPr id="26" name="Picture 25" descr="JLab site plan with MEIC  Jan-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3770" y="3112860"/>
            <a:ext cx="3874066" cy="3289301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7573" y="731278"/>
            <a:ext cx="1088934" cy="368997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6651620" y="5639613"/>
            <a:ext cx="1125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FF"/>
                </a:solidFill>
                <a:latin typeface="Arial Rounded MT Bold" pitchFamily="34" charset="0"/>
              </a:rPr>
              <a:t>CEBAF</a:t>
            </a:r>
            <a:endParaRPr lang="en-US" b="1" dirty="0">
              <a:solidFill>
                <a:srgbClr val="0000FF"/>
              </a:solidFill>
              <a:latin typeface="Arial Rounded MT Bold" pitchFamily="34" charset="0"/>
            </a:endParaRP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Medium Energy 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EIC 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@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JLab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5630736" y="5461813"/>
            <a:ext cx="3035300" cy="763032"/>
          </a:xfrm>
          <a:prstGeom prst="roundRect">
            <a:avLst/>
          </a:prstGeom>
          <a:noFill/>
          <a:ln w="25400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 rot="1567783">
            <a:off x="7345717" y="3996152"/>
            <a:ext cx="8626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Arial Rounded MT Bold" pitchFamily="34" charset="0"/>
              </a:rPr>
              <a:t>MEIC</a:t>
            </a:r>
            <a:endParaRPr lang="en-US" sz="2000" b="1" dirty="0">
              <a:solidFill>
                <a:srgbClr val="FF0000"/>
              </a:solidFill>
              <a:latin typeface="Arial Rounded MT Bold" pitchFamily="34" charset="0"/>
            </a:endParaRPr>
          </a:p>
        </p:txBody>
      </p:sp>
      <p:sp>
        <p:nvSpPr>
          <p:cNvPr id="27" name="Rectangle 1"/>
          <p:cNvSpPr>
            <a:spLocks noChangeArrowheads="1"/>
          </p:cNvSpPr>
          <p:nvPr/>
        </p:nvSpPr>
        <p:spPr bwMode="auto">
          <a:xfrm>
            <a:off x="25400" y="731278"/>
            <a:ext cx="5172970" cy="6093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marL="233363" indent="-233363">
              <a:spcBef>
                <a:spcPts val="300"/>
              </a:spcBef>
              <a:spcAft>
                <a:spcPts val="300"/>
              </a:spcAft>
            </a:pPr>
            <a:r>
              <a:rPr lang="en-US" sz="1600" b="1" dirty="0">
                <a:solidFill>
                  <a:srgbClr val="FF0000"/>
                </a:solidFill>
              </a:rPr>
              <a:t>General </a:t>
            </a:r>
            <a:r>
              <a:rPr lang="en-US" sz="1600" b="1" dirty="0" smtClean="0">
                <a:solidFill>
                  <a:srgbClr val="FF0000"/>
                </a:solidFill>
              </a:rPr>
              <a:t>features</a:t>
            </a:r>
            <a:endParaRPr lang="en-US" sz="1600" dirty="0" smtClean="0">
              <a:solidFill>
                <a:srgbClr val="000090"/>
              </a:solidFill>
              <a:latin typeface="Arial" pitchFamily="-109" charset="0"/>
              <a:ea typeface="Arial" pitchFamily="-109" charset="0"/>
              <a:cs typeface="Arial" pitchFamily="-109" charset="0"/>
            </a:endParaRPr>
          </a:p>
          <a:p>
            <a:pPr marL="233363" indent="-233363" eaLnBrk="1" hangingPunct="1"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>
                <a:solidFill>
                  <a:srgbClr val="00009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Energy</a:t>
            </a:r>
            <a:endParaRPr lang="en-US" sz="1600" dirty="0">
              <a:solidFill>
                <a:srgbClr val="000090"/>
              </a:solidFill>
              <a:latin typeface="Arial" pitchFamily="-109" charset="0"/>
              <a:ea typeface="Arial" pitchFamily="-109" charset="0"/>
              <a:cs typeface="Arial" pitchFamily="-109" charset="0"/>
            </a:endParaRPr>
          </a:p>
          <a:p>
            <a:pPr marL="548640" lvl="1" indent="-228600" eaLnBrk="1" hangingPunct="1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§"/>
            </a:pPr>
            <a:r>
              <a:rPr lang="en-US" sz="1600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Full coverage of </a:t>
            </a:r>
            <a:r>
              <a:rPr lang="en-US" sz="1600" b="1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√</a:t>
            </a:r>
            <a:r>
              <a:rPr lang="en-US" sz="1600" b="1" dirty="0" err="1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s</a:t>
            </a:r>
            <a:r>
              <a:rPr lang="en-US" sz="1600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 from </a:t>
            </a:r>
            <a:r>
              <a:rPr lang="en-US" sz="1600" b="1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15 </a:t>
            </a:r>
            <a:r>
              <a:rPr lang="en-US" sz="1600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to</a:t>
            </a:r>
            <a:r>
              <a:rPr lang="en-US" sz="1600" dirty="0" smtClean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 </a:t>
            </a:r>
            <a:r>
              <a:rPr lang="en-US" sz="1600" b="1" dirty="0" smtClean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65 </a:t>
            </a:r>
            <a:r>
              <a:rPr lang="en-US" sz="1600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GeV</a:t>
            </a:r>
          </a:p>
          <a:p>
            <a:pPr marL="548640" lvl="1" indent="-228600" eaLnBrk="1" hangingPunct="1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§"/>
            </a:pPr>
            <a:r>
              <a:rPr lang="en-US" sz="1600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Electrons </a:t>
            </a:r>
            <a:r>
              <a:rPr lang="en-US" sz="1600" b="1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3-</a:t>
            </a:r>
            <a:r>
              <a:rPr lang="en-US" sz="1600" b="1" dirty="0" smtClean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10 </a:t>
            </a:r>
            <a:r>
              <a:rPr lang="en-US" sz="1600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GeV,  protons </a:t>
            </a:r>
            <a:r>
              <a:rPr lang="en-US" sz="1600" b="1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20-100 </a:t>
            </a:r>
            <a:r>
              <a:rPr lang="en-US" sz="1600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GeV,  ions </a:t>
            </a:r>
            <a:r>
              <a:rPr lang="en-US" sz="1600" b="1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12-40 </a:t>
            </a:r>
            <a:r>
              <a:rPr lang="en-US" sz="1600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GeV/</a:t>
            </a:r>
            <a:r>
              <a:rPr lang="en-US" sz="1600" dirty="0" err="1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u</a:t>
            </a:r>
            <a:endParaRPr lang="en-US" sz="1600" dirty="0">
              <a:solidFill>
                <a:srgbClr val="7030A0"/>
              </a:solidFill>
              <a:latin typeface="Arial" pitchFamily="-109" charset="0"/>
              <a:ea typeface="Arial" pitchFamily="-109" charset="0"/>
              <a:cs typeface="Arial" pitchFamily="-109" charset="0"/>
            </a:endParaRPr>
          </a:p>
          <a:p>
            <a:pPr marL="233363" indent="-233363" eaLnBrk="1" hangingPunct="1">
              <a:spcBef>
                <a:spcPts val="300"/>
              </a:spcBef>
              <a:spcAft>
                <a:spcPts val="300"/>
              </a:spcAft>
            </a:pPr>
            <a:r>
              <a:rPr lang="en-US" sz="1600" dirty="0">
                <a:solidFill>
                  <a:srgbClr val="00009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Ion species</a:t>
            </a:r>
          </a:p>
          <a:p>
            <a:pPr marL="548640" lvl="1" indent="-228600" eaLnBrk="1" hangingPunct="1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§"/>
            </a:pPr>
            <a:r>
              <a:rPr lang="en-US" sz="1600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Polarized light ions: </a:t>
            </a:r>
            <a:r>
              <a:rPr lang="en-US" sz="1600" b="1" dirty="0" err="1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p</a:t>
            </a:r>
            <a:r>
              <a:rPr lang="en-US" sz="1600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, </a:t>
            </a:r>
            <a:r>
              <a:rPr lang="en-US" sz="1600" b="1" dirty="0" err="1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d</a:t>
            </a:r>
            <a:r>
              <a:rPr lang="en-US" sz="1600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, </a:t>
            </a:r>
            <a:r>
              <a:rPr lang="en-US" sz="1600" b="1" baseline="30000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3</a:t>
            </a:r>
            <a:r>
              <a:rPr lang="en-US" sz="1600" b="1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He</a:t>
            </a:r>
            <a:r>
              <a:rPr lang="en-US" sz="1600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, and possibly </a:t>
            </a:r>
            <a:r>
              <a:rPr lang="en-US" sz="1600" b="1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Li</a:t>
            </a:r>
            <a:endParaRPr lang="en-US" sz="1600" u="sng" dirty="0">
              <a:solidFill>
                <a:srgbClr val="7030A0"/>
              </a:solidFill>
              <a:latin typeface="Arial" pitchFamily="-109" charset="0"/>
              <a:ea typeface="Arial" pitchFamily="-109" charset="0"/>
              <a:cs typeface="Arial" pitchFamily="-109" charset="0"/>
            </a:endParaRPr>
          </a:p>
          <a:p>
            <a:pPr marL="548640" lvl="1" indent="-228600" eaLnBrk="1" hangingPunct="1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§"/>
            </a:pPr>
            <a:r>
              <a:rPr lang="en-US" sz="1600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Un-polarized light to heavy ions up to A above 200 (</a:t>
            </a:r>
            <a:r>
              <a:rPr lang="en-US" sz="1600" b="1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Au, </a:t>
            </a:r>
            <a:r>
              <a:rPr lang="en-US" sz="1600" b="1" dirty="0" err="1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Pb</a:t>
            </a:r>
            <a:r>
              <a:rPr lang="en-US" sz="1600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)</a:t>
            </a:r>
            <a:endParaRPr lang="en-US" sz="1600" dirty="0" smtClean="0">
              <a:solidFill>
                <a:srgbClr val="7030A0"/>
              </a:solidFill>
              <a:latin typeface="Arial" pitchFamily="-109" charset="0"/>
              <a:ea typeface="Arial" pitchFamily="-109" charset="0"/>
              <a:cs typeface="Arial" pitchFamily="-109" charset="0"/>
            </a:endParaRPr>
          </a:p>
          <a:p>
            <a:pPr marL="233363" indent="-233363" eaLnBrk="1" hangingPunct="1"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>
                <a:solidFill>
                  <a:srgbClr val="00009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Luminosity</a:t>
            </a:r>
          </a:p>
          <a:p>
            <a:pPr marL="548640" lvl="1" indent="-22860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§"/>
            </a:pPr>
            <a:r>
              <a:rPr lang="en-US" sz="1600" b="1" dirty="0" smtClean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10</a:t>
            </a:r>
            <a:r>
              <a:rPr lang="en-US" sz="1600" b="1" baseline="30000" dirty="0" smtClean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33</a:t>
            </a:r>
            <a:r>
              <a:rPr lang="en-US" sz="1600" b="1" dirty="0" smtClean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 to 10</a:t>
            </a:r>
            <a:r>
              <a:rPr lang="en-US" sz="1600" b="1" baseline="30000" dirty="0" smtClean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34</a:t>
            </a:r>
            <a:r>
              <a:rPr lang="en-US" sz="1600" b="1" dirty="0" smtClean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cm</a:t>
            </a:r>
            <a:r>
              <a:rPr lang="en-US" sz="1600" b="1" baseline="30000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-2</a:t>
            </a:r>
            <a:r>
              <a:rPr lang="en-US" sz="1600" b="1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s</a:t>
            </a:r>
            <a:r>
              <a:rPr lang="en-US" sz="1600" b="1" baseline="30000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-1</a:t>
            </a:r>
            <a:r>
              <a:rPr lang="en-US" sz="1600" b="1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 per IP </a:t>
            </a:r>
            <a:r>
              <a:rPr lang="en-US" sz="1600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in a broad CM energy </a:t>
            </a:r>
            <a:r>
              <a:rPr lang="en-US" sz="1600" dirty="0" smtClean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range</a:t>
            </a:r>
            <a:endParaRPr lang="en-US" sz="1600" b="1" dirty="0" smtClean="0">
              <a:solidFill>
                <a:srgbClr val="7030A0"/>
              </a:solidFill>
              <a:latin typeface="Arial" pitchFamily="-109" charset="0"/>
              <a:ea typeface="Arial" pitchFamily="-109" charset="0"/>
              <a:cs typeface="Arial" pitchFamily="-109" charset="0"/>
            </a:endParaRPr>
          </a:p>
          <a:p>
            <a:pPr marL="233363" indent="-233363" eaLnBrk="1" hangingPunct="1">
              <a:spcBef>
                <a:spcPts val="300"/>
              </a:spcBef>
              <a:spcAft>
                <a:spcPts val="300"/>
              </a:spcAft>
            </a:pPr>
            <a:r>
              <a:rPr lang="en-US" sz="1600" dirty="0">
                <a:solidFill>
                  <a:srgbClr val="00009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Polarization</a:t>
            </a:r>
          </a:p>
          <a:p>
            <a:pPr marL="548640" lvl="1" indent="-228600" eaLnBrk="1" hangingPunct="1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§"/>
            </a:pPr>
            <a:r>
              <a:rPr lang="en-US" sz="1600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At IP: longitudinal for both beams, transverse for ions only</a:t>
            </a:r>
          </a:p>
          <a:p>
            <a:pPr marL="548640" lvl="1" indent="-228600" eaLnBrk="1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pitchFamily="2" charset="2"/>
              <a:buChar char="§"/>
            </a:pPr>
            <a:r>
              <a:rPr lang="en-US" sz="1600" b="1" dirty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All polarizations &gt;70% </a:t>
            </a:r>
          </a:p>
          <a:p>
            <a:pPr marL="233363" indent="-233363"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>
                <a:solidFill>
                  <a:srgbClr val="00009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Upgrade to higher energies and luminosity possible</a:t>
            </a:r>
            <a:endParaRPr lang="en-US" sz="1600" dirty="0">
              <a:solidFill>
                <a:srgbClr val="000090"/>
              </a:solidFill>
              <a:latin typeface="Arial" pitchFamily="-109" charset="0"/>
              <a:ea typeface="Arial" pitchFamily="-109" charset="0"/>
              <a:cs typeface="Arial" pitchFamily="-109" charset="0"/>
            </a:endParaRPr>
          </a:p>
          <a:p>
            <a:pPr marL="548640" lvl="1" indent="-22860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§"/>
            </a:pPr>
            <a:r>
              <a:rPr lang="en-US" sz="1600" b="1" dirty="0" smtClean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20 </a:t>
            </a:r>
            <a:r>
              <a:rPr lang="en-US" sz="1600" b="1" dirty="0" err="1" smtClean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GeV</a:t>
            </a:r>
            <a:r>
              <a:rPr lang="en-US" sz="1600" b="1" dirty="0" smtClean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 </a:t>
            </a:r>
            <a:r>
              <a:rPr lang="en-US" sz="1600" dirty="0" smtClean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electrons, </a:t>
            </a:r>
            <a:r>
              <a:rPr lang="en-US" sz="1600" b="1" dirty="0" smtClean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250 </a:t>
            </a:r>
            <a:r>
              <a:rPr lang="en-US" sz="1600" b="1" dirty="0" err="1" smtClean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GeV</a:t>
            </a:r>
            <a:r>
              <a:rPr lang="en-US" sz="1600" b="1" dirty="0" smtClean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 </a:t>
            </a:r>
            <a:r>
              <a:rPr lang="en-US" sz="1600" dirty="0" smtClean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protons, </a:t>
            </a:r>
            <a:r>
              <a:rPr lang="en-US" sz="1600" b="1" dirty="0" smtClean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100 </a:t>
            </a:r>
            <a:r>
              <a:rPr lang="en-US" sz="1600" b="1" dirty="0" err="1" smtClean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GeV</a:t>
            </a:r>
            <a:r>
              <a:rPr lang="en-US" sz="1600" b="1" dirty="0" smtClean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/u </a:t>
            </a:r>
            <a:r>
              <a:rPr lang="en-US" sz="1600" dirty="0" smtClean="0">
                <a:solidFill>
                  <a:srgbClr val="7030A0"/>
                </a:solidFill>
                <a:latin typeface="Arial" pitchFamily="-109" charset="0"/>
                <a:ea typeface="Arial" pitchFamily="-109" charset="0"/>
                <a:cs typeface="Arial" pitchFamily="-109" charset="0"/>
              </a:rPr>
              <a:t>ions</a:t>
            </a:r>
            <a:endParaRPr lang="en-US" sz="1600" dirty="0">
              <a:solidFill>
                <a:srgbClr val="7030A0"/>
              </a:solidFill>
              <a:latin typeface="Arial" pitchFamily="-109" charset="0"/>
              <a:ea typeface="Arial" pitchFamily="-109" charset="0"/>
              <a:cs typeface="Arial" pitchFamily="-109" charset="0"/>
            </a:endParaRPr>
          </a:p>
          <a:p>
            <a:pPr marL="319088" lvl="1" indent="-319088" eaLnBrk="1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</a:pPr>
            <a:endParaRPr lang="en-US" sz="1600" dirty="0">
              <a:solidFill>
                <a:srgbClr val="000090"/>
              </a:solidFill>
              <a:latin typeface="Arial" pitchFamily="-109" charset="0"/>
              <a:ea typeface="Arial" pitchFamily="-109" charset="0"/>
              <a:cs typeface="Arial" pitchFamily="-10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28746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RHIC_Schematic_rev0114_WithBG_Final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438" y="733370"/>
            <a:ext cx="5773085" cy="3889430"/>
          </a:xfrm>
          <a:prstGeom prst="rect">
            <a:avLst/>
          </a:prstGeom>
        </p:spPr>
      </p:pic>
      <p:pic>
        <p:nvPicPr>
          <p:cNvPr id="15364" name="Content Placeholder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1018" y="2870200"/>
            <a:ext cx="1008492" cy="952500"/>
          </a:xfrm>
          <a:prstGeom prst="rect">
            <a:avLst/>
          </a:prstGeom>
          <a:noFill/>
          <a:ln w="19050" cmpd="sng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err="1" smtClean="0">
                <a:solidFill>
                  <a:srgbClr val="FF0000"/>
                </a:solidFill>
                <a:latin typeface="+mj-lt"/>
              </a:rPr>
              <a:t>eRHIC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design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5363" y="858777"/>
            <a:ext cx="3962437" cy="5078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General </a:t>
            </a:r>
            <a:r>
              <a:rPr lang="en-US" b="1" dirty="0" smtClean="0">
                <a:solidFill>
                  <a:srgbClr val="FF0000"/>
                </a:solidFill>
              </a:rPr>
              <a:t>features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b="1" dirty="0">
                <a:solidFill>
                  <a:srgbClr val="0000FF"/>
                </a:solidFill>
              </a:rPr>
              <a:t>Species:</a:t>
            </a:r>
            <a:r>
              <a:rPr lang="en-US" dirty="0"/>
              <a:t> </a:t>
            </a:r>
            <a:endParaRPr lang="en-US" dirty="0" smtClean="0"/>
          </a:p>
          <a:p>
            <a:pPr marL="742950" lvl="1" indent="-285750">
              <a:buFont typeface="Lucida Grande"/>
              <a:buChar char="-"/>
            </a:pPr>
            <a:r>
              <a:rPr lang="en-US" dirty="0" smtClean="0"/>
              <a:t>electrons off </a:t>
            </a:r>
            <a:r>
              <a:rPr lang="en-US" dirty="0"/>
              <a:t>protons, </a:t>
            </a:r>
            <a:r>
              <a:rPr lang="en-US" baseline="30000" dirty="0" smtClean="0"/>
              <a:t>3</a:t>
            </a:r>
            <a:r>
              <a:rPr lang="en-US" dirty="0" smtClean="0"/>
              <a:t>He </a:t>
            </a:r>
            <a:r>
              <a:rPr lang="en-US" dirty="0"/>
              <a:t>or heavy ions (up to Au</a:t>
            </a:r>
            <a:r>
              <a:rPr lang="en-US" dirty="0" smtClean="0"/>
              <a:t>)</a:t>
            </a:r>
          </a:p>
          <a:p>
            <a:pPr marL="285750" indent="-285750">
              <a:buFont typeface="Arial"/>
              <a:buChar char="•"/>
            </a:pPr>
            <a:r>
              <a:rPr lang="en-US" b="1" dirty="0" smtClean="0">
                <a:solidFill>
                  <a:srgbClr val="0000FF"/>
                </a:solidFill>
              </a:rPr>
              <a:t>Polarization and Energy </a:t>
            </a:r>
            <a:r>
              <a:rPr lang="en-US" b="1" dirty="0">
                <a:solidFill>
                  <a:srgbClr val="0000FF"/>
                </a:solidFill>
              </a:rPr>
              <a:t>ranges:</a:t>
            </a:r>
          </a:p>
          <a:p>
            <a:pPr marL="742950" lvl="1" indent="-285750">
              <a:buFont typeface="Lucida Grande"/>
              <a:buChar char="-"/>
            </a:pPr>
            <a:r>
              <a:rPr lang="en-US" dirty="0" smtClean="0"/>
              <a:t>6.6-21.2 </a:t>
            </a:r>
            <a:r>
              <a:rPr lang="en-US" dirty="0" err="1"/>
              <a:t>GeV</a:t>
            </a:r>
            <a:r>
              <a:rPr lang="en-US" dirty="0"/>
              <a:t> </a:t>
            </a:r>
            <a:r>
              <a:rPr lang="en-US" dirty="0" smtClean="0"/>
              <a:t>electrons (80% polarized) </a:t>
            </a:r>
          </a:p>
          <a:p>
            <a:pPr marL="742950" lvl="1" indent="-285750">
              <a:buFont typeface="Lucida Grande"/>
              <a:buChar char="-"/>
            </a:pPr>
            <a:r>
              <a:rPr lang="en-US" dirty="0" smtClean="0"/>
              <a:t>25-</a:t>
            </a:r>
            <a:r>
              <a:rPr lang="en-US" dirty="0"/>
              <a:t>250 </a:t>
            </a:r>
            <a:r>
              <a:rPr lang="en-US" dirty="0" smtClean="0"/>
              <a:t>(275*) </a:t>
            </a:r>
            <a:r>
              <a:rPr lang="en-US" dirty="0" err="1" smtClean="0"/>
              <a:t>GeV</a:t>
            </a:r>
            <a:r>
              <a:rPr lang="en-US" dirty="0"/>
              <a:t> </a:t>
            </a:r>
            <a:r>
              <a:rPr lang="en-US" dirty="0" smtClean="0"/>
              <a:t>protons (70% polarized)</a:t>
            </a:r>
          </a:p>
          <a:p>
            <a:pPr marL="742950" lvl="1" indent="-285750">
              <a:buFont typeface="Lucida Grande"/>
              <a:buChar char="-"/>
            </a:pPr>
            <a:r>
              <a:rPr lang="en-US" dirty="0">
                <a:solidFill>
                  <a:srgbClr val="000000"/>
                </a:solidFill>
                <a:latin typeface="Helvetica"/>
                <a:cs typeface="Helvetica"/>
              </a:rPr>
              <a:t>17 - 167 (184*) </a:t>
            </a:r>
            <a:r>
              <a:rPr lang="en-US" dirty="0" err="1">
                <a:solidFill>
                  <a:srgbClr val="000000"/>
                </a:solidFill>
                <a:latin typeface="Helvetica"/>
                <a:cs typeface="Helvetica"/>
              </a:rPr>
              <a:t>GeV</a:t>
            </a:r>
            <a:r>
              <a:rPr lang="en-US" dirty="0">
                <a:solidFill>
                  <a:srgbClr val="000000"/>
                </a:solidFill>
                <a:latin typeface="Helvetica"/>
                <a:cs typeface="Helvetica"/>
              </a:rPr>
              <a:t>/</a:t>
            </a:r>
            <a:r>
              <a:rPr lang="en-US" dirty="0" smtClean="0">
                <a:solidFill>
                  <a:srgbClr val="000000"/>
                </a:solidFill>
                <a:latin typeface="Helvetica"/>
                <a:cs typeface="Helvetica"/>
              </a:rPr>
              <a:t>u Polarized </a:t>
            </a:r>
            <a:r>
              <a:rPr lang="en-US" dirty="0">
                <a:solidFill>
                  <a:srgbClr val="000000"/>
                </a:solidFill>
                <a:latin typeface="Helvetica"/>
                <a:cs typeface="Helvetica"/>
              </a:rPr>
              <a:t>light ions (He-3) </a:t>
            </a:r>
            <a:endParaRPr lang="en-US" dirty="0" smtClean="0">
              <a:solidFill>
                <a:srgbClr val="000000"/>
              </a:solidFill>
            </a:endParaRPr>
          </a:p>
          <a:p>
            <a:pPr marL="742950" lvl="1" indent="-285750">
              <a:buFont typeface="Lucida Grande"/>
              <a:buChar char="-"/>
            </a:pPr>
            <a:r>
              <a:rPr lang="en-US" dirty="0">
                <a:latin typeface="Helvetica"/>
                <a:cs typeface="Helvetica"/>
              </a:rPr>
              <a:t>10 - 100 (110*) </a:t>
            </a:r>
            <a:r>
              <a:rPr lang="en-US" dirty="0" err="1">
                <a:latin typeface="Helvetica"/>
                <a:cs typeface="Helvetica"/>
              </a:rPr>
              <a:t>GeV</a:t>
            </a:r>
            <a:r>
              <a:rPr lang="en-US" dirty="0">
                <a:latin typeface="Helvetica"/>
                <a:cs typeface="Helvetica"/>
              </a:rPr>
              <a:t>/</a:t>
            </a:r>
            <a:r>
              <a:rPr lang="en-US" dirty="0" smtClean="0">
                <a:latin typeface="Helvetica"/>
                <a:cs typeface="Helvetica"/>
              </a:rPr>
              <a:t>u light </a:t>
            </a:r>
            <a:r>
              <a:rPr lang="en-US" dirty="0">
                <a:latin typeface="Helvetica"/>
                <a:cs typeface="Helvetica"/>
              </a:rPr>
              <a:t>ions (d, Si, Cu</a:t>
            </a:r>
            <a:r>
              <a:rPr lang="en-US" dirty="0" smtClean="0">
                <a:latin typeface="Helvetica"/>
                <a:cs typeface="Helvetica"/>
              </a:rPr>
              <a:t>) or Heavy </a:t>
            </a:r>
            <a:r>
              <a:rPr lang="en-US" dirty="0">
                <a:latin typeface="Helvetica"/>
                <a:cs typeface="Helvetica"/>
              </a:rPr>
              <a:t>ions (Au, U</a:t>
            </a:r>
            <a:r>
              <a:rPr lang="en-US" dirty="0" smtClean="0">
                <a:latin typeface="Helvetica"/>
                <a:cs typeface="Helvetica"/>
              </a:rPr>
              <a:t>)</a:t>
            </a:r>
          </a:p>
          <a:p>
            <a:pPr marL="285750" indent="-285750">
              <a:buFont typeface="Arial"/>
              <a:buChar char="•"/>
            </a:pPr>
            <a:r>
              <a:rPr lang="en-US" b="1" dirty="0" smtClean="0">
                <a:solidFill>
                  <a:srgbClr val="0000FF"/>
                </a:solidFill>
              </a:rPr>
              <a:t>Luminosities</a:t>
            </a:r>
            <a:endParaRPr lang="en-US" b="1" dirty="0">
              <a:solidFill>
                <a:srgbClr val="0000FF"/>
              </a:solidFill>
            </a:endParaRPr>
          </a:p>
          <a:p>
            <a:pPr lvl="1"/>
            <a:r>
              <a:rPr lang="en-US" dirty="0"/>
              <a:t> exceeding </a:t>
            </a:r>
            <a:r>
              <a:rPr lang="en-US" dirty="0" smtClean="0"/>
              <a:t>10</a:t>
            </a:r>
            <a:r>
              <a:rPr lang="en-US" baseline="30000" dirty="0" smtClean="0"/>
              <a:t>33</a:t>
            </a:r>
            <a:r>
              <a:rPr lang="en-US" dirty="0" smtClean="0"/>
              <a:t> – 10</a:t>
            </a:r>
            <a:r>
              <a:rPr lang="en-US" baseline="30000" dirty="0" smtClean="0"/>
              <a:t>34</a:t>
            </a:r>
            <a:r>
              <a:rPr lang="en-US" dirty="0" smtClean="0"/>
              <a:t> cm</a:t>
            </a:r>
            <a:r>
              <a:rPr lang="en-US" baseline="30000" dirty="0"/>
              <a:t>-2</a:t>
            </a:r>
            <a:r>
              <a:rPr lang="en-US" dirty="0"/>
              <a:t>s</a:t>
            </a:r>
            <a:r>
              <a:rPr lang="en-US" baseline="30000" dirty="0"/>
              <a:t>-1</a:t>
            </a:r>
            <a:r>
              <a:rPr lang="en-US" dirty="0"/>
              <a:t>  </a:t>
            </a:r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891208" y="4546600"/>
            <a:ext cx="3164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6"/>
              </a:rPr>
              <a:t>http://</a:t>
            </a:r>
            <a:r>
              <a:rPr lang="en-US" dirty="0" err="1">
                <a:hlinkClick r:id="rId6"/>
              </a:rPr>
              <a:t>www.bnl.gov</a:t>
            </a:r>
            <a:r>
              <a:rPr lang="en-US" dirty="0">
                <a:hlinkClick r:id="rId6"/>
              </a:rPr>
              <a:t>/cad/</a:t>
            </a:r>
            <a:r>
              <a:rPr lang="en-US" dirty="0" err="1">
                <a:hlinkClick r:id="rId6"/>
              </a:rPr>
              <a:t>eRhic</a:t>
            </a:r>
            <a:r>
              <a:rPr lang="en-US" dirty="0">
                <a:hlinkClick r:id="rId6"/>
              </a:rPr>
              <a:t>/</a:t>
            </a:r>
            <a:endParaRPr lang="en-US" dirty="0"/>
          </a:p>
        </p:txBody>
      </p:sp>
      <p:sp>
        <p:nvSpPr>
          <p:cNvPr id="15" name="Text Box 39"/>
          <p:cNvSpPr txBox="1">
            <a:spLocks noChangeArrowheads="1"/>
          </p:cNvSpPr>
          <p:nvPr/>
        </p:nvSpPr>
        <p:spPr bwMode="auto">
          <a:xfrm>
            <a:off x="685800" y="5749925"/>
            <a:ext cx="8001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defRPr/>
            </a:pPr>
            <a:r>
              <a:rPr lang="en-US" sz="2000" b="1" dirty="0" smtClean="0">
                <a:latin typeface="Helvetica"/>
                <a:ea typeface="+mn-ea"/>
                <a:cs typeface="Helvetica"/>
              </a:rPr>
              <a:t>Center-of-mass </a:t>
            </a:r>
            <a:r>
              <a:rPr lang="en-US" sz="2000" b="1" dirty="0">
                <a:latin typeface="Helvetica"/>
                <a:ea typeface="+mn-ea"/>
                <a:cs typeface="Helvetica"/>
              </a:rPr>
              <a:t>energy range</a:t>
            </a:r>
            <a:r>
              <a:rPr lang="en-US" sz="2000" b="1" dirty="0" smtClean="0">
                <a:latin typeface="Helvetica"/>
                <a:ea typeface="+mn-ea"/>
                <a:cs typeface="Helvetica"/>
              </a:rPr>
              <a:t>: 30 – 145 </a:t>
            </a:r>
            <a:r>
              <a:rPr lang="en-US" sz="2000" b="1" dirty="0">
                <a:latin typeface="Helvetica"/>
                <a:ea typeface="+mn-ea"/>
                <a:cs typeface="Helvetica"/>
              </a:rPr>
              <a:t>GeV</a:t>
            </a:r>
          </a:p>
          <a:p>
            <a:pPr algn="ctr">
              <a:defRPr/>
            </a:pPr>
            <a:r>
              <a:rPr lang="en-US" sz="2000" b="1" dirty="0">
                <a:latin typeface="Helvetica"/>
                <a:ea typeface="+mn-ea"/>
                <a:cs typeface="Helvetica"/>
              </a:rPr>
              <a:t>Any polarization direction in </a:t>
            </a:r>
            <a:r>
              <a:rPr lang="en-US" sz="2000" b="1" dirty="0" smtClean="0">
                <a:latin typeface="Helvetica"/>
                <a:ea typeface="+mn-ea"/>
                <a:cs typeface="Helvetica"/>
              </a:rPr>
              <a:t>electron-hadron </a:t>
            </a:r>
            <a:r>
              <a:rPr lang="en-US" sz="2000" b="1" dirty="0">
                <a:latin typeface="Helvetica"/>
                <a:ea typeface="+mn-ea"/>
                <a:cs typeface="Helvetica"/>
              </a:rPr>
              <a:t>collisions</a:t>
            </a: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3987800" y="5237163"/>
            <a:ext cx="430593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 dirty="0">
                <a:latin typeface="Helvetica" charset="0"/>
                <a:cs typeface="Helvetica" charset="0"/>
              </a:rPr>
              <a:t>* It is possible to increase RHIC ring energy by 10%</a:t>
            </a:r>
          </a:p>
          <a:p>
            <a:endParaRPr lang="en-US" sz="1200" dirty="0">
              <a:latin typeface="Helvetica" charset="0"/>
              <a:cs typeface="Helvetica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20027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x-q2-dvcs.ep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733082"/>
            <a:ext cx="8552627" cy="6141023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 at EIC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4" name="Group 10"/>
          <p:cNvGrpSpPr/>
          <p:nvPr/>
        </p:nvGrpSpPr>
        <p:grpSpPr>
          <a:xfrm>
            <a:off x="7476145" y="2667963"/>
            <a:ext cx="1722696" cy="715016"/>
            <a:chOff x="7476145" y="2667963"/>
            <a:chExt cx="1722696" cy="715016"/>
          </a:xfrm>
        </p:grpSpPr>
        <p:cxnSp>
          <p:nvCxnSpPr>
            <p:cNvPr id="8" name="Straight Arrow Connector 7"/>
            <p:cNvCxnSpPr>
              <a:endCxn id="10" idx="1"/>
            </p:cNvCxnSpPr>
            <p:nvPr/>
          </p:nvCxnSpPr>
          <p:spPr>
            <a:xfrm flipV="1">
              <a:off x="7476145" y="2821852"/>
              <a:ext cx="730117" cy="561127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8206262" y="2667963"/>
              <a:ext cx="99257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FF0000"/>
                  </a:solidFill>
                </a:rPr>
                <a:t>5x100 </a:t>
              </a:r>
              <a:r>
                <a:rPr lang="en-US" sz="1400" b="1" dirty="0" err="1" smtClean="0">
                  <a:solidFill>
                    <a:srgbClr val="FF0000"/>
                  </a:solidFill>
                </a:rPr>
                <a:t>GeV</a:t>
              </a:r>
              <a:endParaRPr lang="en-US" sz="1400" b="1" dirty="0" smtClean="0">
                <a:solidFill>
                  <a:srgbClr val="FF0000"/>
                </a:solidFill>
              </a:endParaRPr>
            </a:p>
          </p:txBody>
        </p:sp>
      </p:grpSp>
      <p:grpSp>
        <p:nvGrpSpPr>
          <p:cNvPr id="6" name="Group 13"/>
          <p:cNvGrpSpPr/>
          <p:nvPr/>
        </p:nvGrpSpPr>
        <p:grpSpPr>
          <a:xfrm>
            <a:off x="7135353" y="690425"/>
            <a:ext cx="2081052" cy="494152"/>
            <a:chOff x="7135353" y="690425"/>
            <a:chExt cx="2081052" cy="494152"/>
          </a:xfrm>
        </p:grpSpPr>
        <p:cxnSp>
          <p:nvCxnSpPr>
            <p:cNvPr id="12" name="Straight Arrow Connector 11"/>
            <p:cNvCxnSpPr>
              <a:endCxn id="13" idx="1"/>
            </p:cNvCxnSpPr>
            <p:nvPr/>
          </p:nvCxnSpPr>
          <p:spPr>
            <a:xfrm flipV="1">
              <a:off x="7135353" y="844314"/>
              <a:ext cx="998704" cy="340263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8134057" y="690425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/>
                <a:t>20x250 </a:t>
              </a:r>
              <a:r>
                <a:rPr lang="en-US" sz="1400" b="1" dirty="0" err="1" smtClean="0"/>
                <a:t>GeV</a:t>
              </a:r>
              <a:endParaRPr lang="en-US" sz="1400" b="1" dirty="0" smtClean="0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835150" y="5294937"/>
            <a:ext cx="1511300" cy="830997"/>
          </a:xfrm>
          <a:prstGeom prst="rect">
            <a:avLst/>
          </a:prstGeom>
          <a:solidFill>
            <a:schemeClr val="accent5">
              <a:lumMod val="60000"/>
              <a:lumOff val="40000"/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HERA results limited by lack of statistics</a:t>
            </a:r>
            <a:endParaRPr lang="en-US" sz="1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005039" y="3777397"/>
            <a:ext cx="1968500" cy="1077218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EIC: the first machine to measure </a:t>
            </a:r>
            <a:r>
              <a:rPr lang="en-US" sz="1600" b="1" dirty="0" err="1" smtClean="0"/>
              <a:t>xsec</a:t>
            </a:r>
            <a:r>
              <a:rPr lang="en-US" sz="1600" b="1" dirty="0" smtClean="0"/>
              <a:t>. and </a:t>
            </a:r>
            <a:endParaRPr lang="en-US" sz="1600" b="1" dirty="0" smtClean="0"/>
          </a:p>
          <a:p>
            <a:pPr algn="ctr"/>
            <a:r>
              <a:rPr lang="en-US" sz="1600" b="1" dirty="0" smtClean="0"/>
              <a:t>asymmetries</a:t>
            </a:r>
            <a:endParaRPr lang="en-US" sz="1600" b="1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5473" y="634999"/>
            <a:ext cx="4344127" cy="2641601"/>
          </a:xfrm>
          <a:prstGeom prst="rect">
            <a:avLst/>
          </a:prstGeom>
          <a:solidFill>
            <a:srgbClr val="99CCFF"/>
          </a:solidFill>
          <a:ln w="9360">
            <a:solidFill>
              <a:srgbClr val="800000"/>
            </a:solidFill>
            <a:round/>
            <a:headEnd/>
            <a:tailEnd/>
          </a:ln>
        </p:spPr>
        <p:txBody>
          <a:bodyPr lIns="94545" tIns="47273" rIns="94545" bIns="47273" anchor="ctr">
            <a:prstTxWarp prst="textNoShape">
              <a:avLst/>
            </a:prstTxWarp>
          </a:bodyPr>
          <a:lstStyle/>
          <a:p>
            <a:pPr marL="236809" indent="-236809"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20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Why EIC is unique:</a:t>
            </a:r>
          </a:p>
          <a:p>
            <a:pPr marL="236809" indent="-236809"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20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</a:p>
          <a:p>
            <a:pPr marL="236809" indent="-236809">
              <a:buFont typeface="Wingdings" charset="2"/>
              <a:buChar char="²"/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Wide energy coverage </a:t>
            </a:r>
          </a:p>
          <a:p>
            <a:pPr marL="236809" indent="-236809">
              <a:buFont typeface="Wingdings" charset="2"/>
              <a:buChar char="²"/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Polarization 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of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both electrons 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and protons </a:t>
            </a:r>
            <a:endParaRPr lang="en-US" sz="1500" b="1" dirty="0" smtClean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236809" indent="-236809">
              <a:buFont typeface="Wingdings" charset="2"/>
              <a:buChar char="²"/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High </a:t>
            </a:r>
            <a:r>
              <a:rPr lang="en-US" sz="1500" b="1" dirty="0" err="1" smtClean="0">
                <a:solidFill>
                  <a:srgbClr val="000000"/>
                </a:solidFill>
                <a:latin typeface="Comic Sans MS"/>
                <a:cs typeface="Comic Sans MS"/>
              </a:rPr>
              <a:t>lumi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: ~10</a:t>
            </a:r>
            <a:r>
              <a:rPr lang="en-US" sz="1500" b="1" baseline="30000" dirty="0" smtClean="0">
                <a:solidFill>
                  <a:srgbClr val="000000"/>
                </a:solidFill>
                <a:latin typeface="Comic Sans MS"/>
                <a:cs typeface="Comic Sans MS"/>
              </a:rPr>
              <a:t>34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cm</a:t>
            </a:r>
            <a:r>
              <a:rPr lang="en-US" sz="1500" b="1" baseline="30000" dirty="0">
                <a:solidFill>
                  <a:srgbClr val="000000"/>
                </a:solidFill>
                <a:latin typeface="Comic Sans MS"/>
                <a:cs typeface="Comic Sans MS"/>
              </a:rPr>
              <a:t>-2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s</a:t>
            </a:r>
            <a:r>
              <a:rPr lang="en-US" sz="1500" b="1" baseline="30000" dirty="0">
                <a:solidFill>
                  <a:srgbClr val="000000"/>
                </a:solidFill>
                <a:latin typeface="Comic Sans MS"/>
                <a:cs typeface="Comic Sans MS"/>
              </a:rPr>
              <a:t>-</a:t>
            </a:r>
            <a:r>
              <a:rPr lang="en-US" sz="1500" b="1" baseline="30000" dirty="0" smtClean="0">
                <a:solidFill>
                  <a:srgbClr val="000000"/>
                </a:solidFill>
                <a:latin typeface="Comic Sans MS"/>
                <a:cs typeface="Comic Sans MS"/>
              </a:rPr>
              <a:t>1 </a:t>
            </a:r>
            <a:endParaRPr lang="en-US" sz="1500" b="1" dirty="0" smtClean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236809" indent="-236809"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endParaRPr lang="en-US" sz="1500" b="1" dirty="0" smtClean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100060" indent="-100060"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Important for exclusive DIS:</a:t>
            </a:r>
            <a:endParaRPr lang="en-US" sz="1500" b="1" dirty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 Dedicated forward instrumentation</a:t>
            </a: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High 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tracker coverage </a:t>
            </a: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it-IT" sz="1500" b="1" dirty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it-IT" sz="1500" b="1" dirty="0" err="1">
                <a:solidFill>
                  <a:srgbClr val="DC2300"/>
                </a:solidFill>
                <a:latin typeface="Comic Sans MS"/>
                <a:cs typeface="Comic Sans MS"/>
              </a:rPr>
              <a:t>Very</a:t>
            </a:r>
            <a:r>
              <a:rPr lang="it-IT" sz="1500" b="1" dirty="0">
                <a:solidFill>
                  <a:srgbClr val="DC2300"/>
                </a:solidFill>
                <a:latin typeface="Comic Sans MS"/>
                <a:cs typeface="Comic Sans MS"/>
              </a:rPr>
              <a:t> High lumi!</a:t>
            </a:r>
            <a:r>
              <a:rPr lang="it-IT" sz="1500" b="1" dirty="0" smtClean="0">
                <a:solidFill>
                  <a:srgbClr val="DC2300"/>
                </a:solidFill>
                <a:latin typeface="Comic Sans MS"/>
                <a:cs typeface="Comic Sans MS"/>
              </a:rPr>
              <a:t>  </a:t>
            </a:r>
            <a:endParaRPr lang="it-IT" sz="1500" b="1" dirty="0">
              <a:solidFill>
                <a:srgbClr val="DC2300"/>
              </a:solidFill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9675012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e Placeholder 1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June 02, 2015</a:t>
            </a:r>
            <a:endParaRPr lang="en-GB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 (BNL)</a:t>
            </a:r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3409DABE-F856-4D4B-BA58-DB075FB76A26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04073" y="194593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Topics covered in this talk</a:t>
            </a:r>
            <a:endParaRPr lang="en-GB" sz="29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087" y="829482"/>
            <a:ext cx="7456913" cy="5078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FF0000"/>
                </a:solidFill>
              </a:rPr>
              <a:t>My </a:t>
            </a:r>
            <a:r>
              <a:rPr lang="en-GB" sz="2000" b="1" dirty="0" smtClean="0">
                <a:solidFill>
                  <a:srgbClr val="FF0000"/>
                </a:solidFill>
              </a:rPr>
              <a:t>research </a:t>
            </a:r>
            <a:r>
              <a:rPr lang="en-GB" sz="2000" b="1" dirty="0">
                <a:solidFill>
                  <a:srgbClr val="FF0000"/>
                </a:solidFill>
              </a:rPr>
              <a:t>achievements</a:t>
            </a:r>
          </a:p>
          <a:p>
            <a:endParaRPr lang="en-US" sz="1600" dirty="0" smtClean="0">
              <a:solidFill>
                <a:srgbClr val="0000FF"/>
              </a:solidFill>
            </a:endParaRPr>
          </a:p>
          <a:p>
            <a:r>
              <a:rPr lang="en-US" sz="1600" b="1" dirty="0" smtClean="0">
                <a:solidFill>
                  <a:srgbClr val="0000FF"/>
                </a:solidFill>
              </a:rPr>
              <a:t>EIC </a:t>
            </a:r>
            <a:r>
              <a:rPr lang="en-US" sz="1600" b="1" dirty="0">
                <a:solidFill>
                  <a:srgbClr val="0000FF"/>
                </a:solidFill>
              </a:rPr>
              <a:t>project </a:t>
            </a:r>
          </a:p>
          <a:p>
            <a:pPr marL="285750" indent="-285750">
              <a:buFont typeface="Arial"/>
              <a:buChar char="•"/>
            </a:pPr>
            <a:r>
              <a:rPr lang="en-US" sz="1600" dirty="0" smtClean="0"/>
              <a:t>Study </a:t>
            </a:r>
            <a:r>
              <a:rPr lang="en-US" sz="1600" dirty="0"/>
              <a:t>of the potential of </a:t>
            </a:r>
            <a:r>
              <a:rPr lang="en-US" sz="1600" dirty="0" err="1"/>
              <a:t>eRHIC</a:t>
            </a:r>
            <a:r>
              <a:rPr lang="en-US" sz="1600" dirty="0"/>
              <a:t> </a:t>
            </a:r>
            <a:r>
              <a:rPr lang="en-US" sz="1600" dirty="0" smtClean="0"/>
              <a:t>in</a:t>
            </a:r>
            <a:r>
              <a:rPr lang="en-US" sz="1600" dirty="0"/>
              <a:t> </a:t>
            </a:r>
            <a:r>
              <a:rPr lang="en-US" sz="1600" b="1" dirty="0" smtClean="0"/>
              <a:t>accessing the </a:t>
            </a:r>
            <a:r>
              <a:rPr lang="en-US" sz="1600" b="1" dirty="0"/>
              <a:t>GPDs from measuring DVCS </a:t>
            </a:r>
            <a:endParaRPr lang="en-US" sz="1600" b="1" dirty="0" smtClean="0"/>
          </a:p>
          <a:p>
            <a:pPr marL="285750" indent="-285750">
              <a:buFont typeface="Arial"/>
              <a:buChar char="•"/>
            </a:pPr>
            <a:r>
              <a:rPr lang="en-US" sz="1600" dirty="0" smtClean="0"/>
              <a:t>R</a:t>
            </a:r>
            <a:r>
              <a:rPr lang="en-US" sz="1600" dirty="0"/>
              <a:t>&amp;D projects for new innovative detectors </a:t>
            </a:r>
            <a:r>
              <a:rPr lang="en-US" sz="1600" dirty="0" smtClean="0"/>
              <a:t>such </a:t>
            </a:r>
            <a:r>
              <a:rPr lang="en-US" sz="1600" dirty="0"/>
              <a:t>us a </a:t>
            </a:r>
            <a:r>
              <a:rPr lang="en-US" sz="1600" dirty="0" smtClean="0"/>
              <a:t>Tungsten powder calorimeter</a:t>
            </a:r>
            <a:endParaRPr lang="en-US" sz="1600" dirty="0"/>
          </a:p>
          <a:p>
            <a:endParaRPr lang="en-US" sz="1600" dirty="0" smtClean="0"/>
          </a:p>
          <a:p>
            <a:r>
              <a:rPr lang="en-US" sz="1600" b="1" dirty="0" smtClean="0">
                <a:solidFill>
                  <a:srgbClr val="0000FF"/>
                </a:solidFill>
              </a:rPr>
              <a:t>STAR </a:t>
            </a:r>
            <a:r>
              <a:rPr lang="en-US" sz="1600" b="1" dirty="0">
                <a:solidFill>
                  <a:srgbClr val="0000FF"/>
                </a:solidFill>
              </a:rPr>
              <a:t>experiment </a:t>
            </a:r>
          </a:p>
          <a:p>
            <a:pPr marL="285750" indent="-285750">
              <a:buFont typeface="Arial"/>
              <a:buChar char="•"/>
            </a:pPr>
            <a:r>
              <a:rPr lang="en-US" sz="1600" dirty="0" smtClean="0"/>
              <a:t>First </a:t>
            </a:r>
            <a:r>
              <a:rPr lang="en-US" sz="1600" dirty="0"/>
              <a:t>measurement of the target-spin asymmetry, A</a:t>
            </a:r>
            <a:r>
              <a:rPr lang="en-US" sz="1600" baseline="-25000" dirty="0"/>
              <a:t>N</a:t>
            </a:r>
            <a:r>
              <a:rPr lang="en-US" sz="1600" dirty="0" smtClean="0"/>
              <a:t>, for </a:t>
            </a:r>
            <a:r>
              <a:rPr lang="en-US" sz="1600" dirty="0"/>
              <a:t>W and Z</a:t>
            </a:r>
            <a:r>
              <a:rPr lang="en-US" sz="1600" baseline="30000" dirty="0"/>
              <a:t>0</a:t>
            </a:r>
            <a:r>
              <a:rPr lang="en-US" sz="1600" dirty="0"/>
              <a:t> bosons produced in transversely polarized proton-proton </a:t>
            </a:r>
            <a:r>
              <a:rPr lang="en-US" sz="1600" dirty="0" smtClean="0"/>
              <a:t>collisions. </a:t>
            </a:r>
          </a:p>
          <a:p>
            <a:pPr marL="285750" indent="-285750">
              <a:buFont typeface="Arial"/>
              <a:buChar char="•"/>
            </a:pPr>
            <a:r>
              <a:rPr lang="en-US" sz="1600" dirty="0" smtClean="0"/>
              <a:t>First measurement of the W+/W- cross section ratios versus fully reconstructed boson kinematics</a:t>
            </a:r>
          </a:p>
          <a:p>
            <a:endParaRPr lang="en-US" sz="1600" b="1" dirty="0">
              <a:solidFill>
                <a:srgbClr val="0000FF"/>
              </a:solidFill>
            </a:endParaRPr>
          </a:p>
          <a:p>
            <a:r>
              <a:rPr lang="en-US" sz="1600" b="1" dirty="0" smtClean="0">
                <a:solidFill>
                  <a:srgbClr val="0000FF"/>
                </a:solidFill>
              </a:rPr>
              <a:t>ZEUS </a:t>
            </a:r>
            <a:r>
              <a:rPr lang="en-US" sz="1600" b="1" dirty="0">
                <a:solidFill>
                  <a:srgbClr val="0000FF"/>
                </a:solidFill>
              </a:rPr>
              <a:t>experiment </a:t>
            </a:r>
          </a:p>
          <a:p>
            <a:pPr marL="285750" indent="-285750">
              <a:buFont typeface="Arial"/>
              <a:buChar char="•"/>
            </a:pPr>
            <a:r>
              <a:rPr lang="en-US" sz="1600" dirty="0"/>
              <a:t>First measurement of the t-differential cross section for DVCS by a direct measurement of the scattered proton momentum</a:t>
            </a:r>
          </a:p>
          <a:p>
            <a:pPr marL="285750" indent="-285750">
              <a:buFont typeface="Arial"/>
              <a:buChar char="•"/>
            </a:pPr>
            <a:r>
              <a:rPr lang="en-US" sz="1600" dirty="0" smtClean="0"/>
              <a:t>Total DVCS cross section measured in an extended phase space  </a:t>
            </a:r>
            <a:endParaRPr lang="en-US" sz="1600" dirty="0"/>
          </a:p>
          <a:p>
            <a:endParaRPr lang="en-US" sz="1600" dirty="0" smtClean="0"/>
          </a:p>
          <a:p>
            <a:r>
              <a:rPr lang="en-US" sz="1600" b="1" dirty="0" smtClean="0">
                <a:solidFill>
                  <a:srgbClr val="0000FF"/>
                </a:solidFill>
              </a:rPr>
              <a:t>ATLAS </a:t>
            </a:r>
            <a:r>
              <a:rPr lang="en-US" sz="1600" b="1" dirty="0">
                <a:solidFill>
                  <a:srgbClr val="0000FF"/>
                </a:solidFill>
              </a:rPr>
              <a:t>experiment </a:t>
            </a:r>
          </a:p>
          <a:p>
            <a:pPr marL="285750" indent="-285750">
              <a:buFont typeface="Arial"/>
              <a:buChar char="•"/>
            </a:pPr>
            <a:r>
              <a:rPr lang="en-US" sz="1600" dirty="0" smtClean="0"/>
              <a:t>The </a:t>
            </a:r>
            <a:r>
              <a:rPr lang="en-US" sz="1600" dirty="0"/>
              <a:t>ATLAS Forward Physics upgrade project. </a:t>
            </a:r>
            <a:r>
              <a:rPr lang="en-US" sz="1600" dirty="0" smtClean="0"/>
              <a:t>GEANT4 Simulation </a:t>
            </a:r>
            <a:r>
              <a:rPr lang="en-US" sz="1600" dirty="0"/>
              <a:t>of the roman </a:t>
            </a:r>
            <a:r>
              <a:rPr lang="en-US" sz="1600" dirty="0" smtClean="0"/>
              <a:t>pots </a:t>
            </a:r>
            <a:endParaRPr lang="en-US" sz="1600" dirty="0"/>
          </a:p>
          <a:p>
            <a:pPr marL="285750" indent="-285750">
              <a:buFont typeface="Arial"/>
              <a:buChar char="•"/>
            </a:pPr>
            <a:r>
              <a:rPr lang="en-US" sz="1600" dirty="0" smtClean="0"/>
              <a:t>Characterization </a:t>
            </a:r>
            <a:r>
              <a:rPr lang="en-US" sz="1600" dirty="0"/>
              <a:t>of the silicon 3D pixel </a:t>
            </a:r>
            <a:r>
              <a:rPr lang="en-US" sz="1600" dirty="0" smtClean="0"/>
              <a:t>sensors for the </a:t>
            </a:r>
            <a:r>
              <a:rPr lang="en-US" sz="1600" dirty="0"/>
              <a:t>ATLAS </a:t>
            </a:r>
            <a:r>
              <a:rPr lang="en-US" sz="1600" dirty="0" smtClean="0"/>
              <a:t>upgrade</a:t>
            </a:r>
            <a:endParaRPr lang="en-US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36087" y="5848945"/>
            <a:ext cx="736801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20700" indent="-520700"/>
            <a:r>
              <a:rPr lang="en-US" sz="1600" b="1" dirty="0" smtClean="0">
                <a:solidFill>
                  <a:srgbClr val="FF0000"/>
                </a:solidFill>
              </a:rPr>
              <a:t>Note:</a:t>
            </a:r>
            <a:r>
              <a:rPr lang="en-US" sz="1600" dirty="0" smtClean="0"/>
              <a:t> </a:t>
            </a:r>
            <a:r>
              <a:rPr lang="en-US" sz="1600" b="1" dirty="0" smtClean="0"/>
              <a:t>This list does not comprehend all the topics I touched in my research </a:t>
            </a:r>
          </a:p>
          <a:p>
            <a:pPr marL="520700"/>
            <a:r>
              <a:rPr lang="en-US" sz="1600" dirty="0" smtClean="0"/>
              <a:t>(missing: phenomenology, smaller scale projects, medical applications...)   </a:t>
            </a:r>
            <a:endParaRPr lang="en-US" sz="1600" dirty="0"/>
          </a:p>
        </p:txBody>
      </p:sp>
      <p:sp>
        <p:nvSpPr>
          <p:cNvPr id="6" name="Rounded Rectangle 5"/>
          <p:cNvSpPr/>
          <p:nvPr/>
        </p:nvSpPr>
        <p:spPr>
          <a:xfrm>
            <a:off x="76200" y="1400982"/>
            <a:ext cx="7327900" cy="542118"/>
          </a:xfrm>
          <a:prstGeom prst="roundRect">
            <a:avLst/>
          </a:prstGeom>
          <a:solidFill>
            <a:schemeClr val="accent6">
              <a:alpha val="2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63500" y="3852082"/>
            <a:ext cx="7340600" cy="1012018"/>
          </a:xfrm>
          <a:prstGeom prst="roundRect">
            <a:avLst/>
          </a:prstGeom>
          <a:solidFill>
            <a:schemeClr val="accent6">
              <a:alpha val="2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7503096" y="1501745"/>
            <a:ext cx="1537803" cy="461665"/>
            <a:chOff x="7693596" y="1501745"/>
            <a:chExt cx="1537803" cy="461665"/>
          </a:xfrm>
        </p:grpSpPr>
        <p:sp>
          <p:nvSpPr>
            <p:cNvPr id="7" name="Rectangle 6"/>
            <p:cNvSpPr/>
            <p:nvPr/>
          </p:nvSpPr>
          <p:spPr>
            <a:xfrm>
              <a:off x="7693596" y="1638300"/>
              <a:ext cx="229902" cy="2159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988300" y="1501745"/>
              <a:ext cx="124309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chemeClr val="accent6"/>
                  </a:solidFill>
                </a:rPr>
                <a:t>Covered</a:t>
              </a:r>
              <a:endParaRPr lang="en-US" sz="2400" b="1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503096" y="2103110"/>
            <a:ext cx="1698454" cy="461665"/>
            <a:chOff x="7693596" y="2026910"/>
            <a:chExt cx="1698454" cy="461665"/>
          </a:xfrm>
        </p:grpSpPr>
        <p:sp>
          <p:nvSpPr>
            <p:cNvPr id="16" name="Rectangle 15"/>
            <p:cNvSpPr/>
            <p:nvPr/>
          </p:nvSpPr>
          <p:spPr>
            <a:xfrm>
              <a:off x="7693596" y="2163465"/>
              <a:ext cx="229902" cy="2159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988300" y="2026910"/>
              <a:ext cx="14037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chemeClr val="accent3">
                      <a:lumMod val="75000"/>
                    </a:schemeClr>
                  </a:solidFill>
                </a:rPr>
                <a:t>Appendix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7429500" y="1096182"/>
            <a:ext cx="15232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In this talk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454900" y="1096181"/>
            <a:ext cx="1676400" cy="2464066"/>
          </a:xfrm>
          <a:prstGeom prst="rect">
            <a:avLst/>
          </a:prstGeom>
          <a:noFill/>
          <a:ln w="25400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/>
          <p:cNvGrpSpPr/>
          <p:nvPr/>
        </p:nvGrpSpPr>
        <p:grpSpPr>
          <a:xfrm>
            <a:off x="7566596" y="2729250"/>
            <a:ext cx="1449600" cy="830997"/>
            <a:chOff x="7693596" y="2627650"/>
            <a:chExt cx="1449600" cy="830997"/>
          </a:xfrm>
        </p:grpSpPr>
        <p:sp>
          <p:nvSpPr>
            <p:cNvPr id="20" name="Rectangle 19"/>
            <p:cNvSpPr/>
            <p:nvPr/>
          </p:nvSpPr>
          <p:spPr>
            <a:xfrm>
              <a:off x="7693596" y="2764205"/>
              <a:ext cx="229902" cy="2159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900097" y="2627650"/>
              <a:ext cx="124309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 smtClean="0">
                  <a:ln w="3175">
                    <a:solidFill>
                      <a:srgbClr val="FF6600"/>
                    </a:solidFill>
                  </a:ln>
                  <a:solidFill>
                    <a:srgbClr val="FFFF00"/>
                  </a:solidFill>
                </a:rPr>
                <a:t>Not </a:t>
              </a:r>
            </a:p>
            <a:p>
              <a:pPr algn="ctr"/>
              <a:r>
                <a:rPr lang="en-US" sz="2400" b="1" dirty="0" smtClean="0">
                  <a:ln w="3175">
                    <a:solidFill>
                      <a:srgbClr val="FF6600"/>
                    </a:solidFill>
                  </a:ln>
                  <a:solidFill>
                    <a:srgbClr val="FFFF00"/>
                  </a:solidFill>
                </a:rPr>
                <a:t>Covered</a:t>
              </a:r>
              <a:endParaRPr lang="en-US" sz="2400" b="1" dirty="0">
                <a:ln w="3175">
                  <a:solidFill>
                    <a:srgbClr val="FF6600"/>
                  </a:solidFill>
                </a:ln>
                <a:solidFill>
                  <a:srgbClr val="FFFF00"/>
                </a:solidFill>
              </a:endParaRPr>
            </a:p>
          </p:txBody>
        </p:sp>
      </p:grpSp>
      <p:sp>
        <p:nvSpPr>
          <p:cNvPr id="23" name="Rounded Rectangle 22"/>
          <p:cNvSpPr/>
          <p:nvPr/>
        </p:nvSpPr>
        <p:spPr>
          <a:xfrm>
            <a:off x="76201" y="2379364"/>
            <a:ext cx="7327900" cy="1252835"/>
          </a:xfrm>
          <a:prstGeom prst="roundRect">
            <a:avLst/>
          </a:prstGeom>
          <a:solidFill>
            <a:schemeClr val="accent3">
              <a:lumMod val="75000"/>
              <a:alpha val="2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>
            <a:off x="76200" y="5105399"/>
            <a:ext cx="7327900" cy="743545"/>
          </a:xfrm>
          <a:prstGeom prst="roundRect">
            <a:avLst/>
          </a:prstGeom>
          <a:solidFill>
            <a:srgbClr val="FFFF00">
              <a:alpha val="29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/>
        </p:nvSpPr>
        <p:spPr>
          <a:xfrm>
            <a:off x="76200" y="1969165"/>
            <a:ext cx="7327900" cy="235546"/>
          </a:xfrm>
          <a:prstGeom prst="roundRect">
            <a:avLst/>
          </a:prstGeom>
          <a:solidFill>
            <a:srgbClr val="FFFF00">
              <a:alpha val="29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28"/>
          <p:cNvSpPr/>
          <p:nvPr/>
        </p:nvSpPr>
        <p:spPr>
          <a:xfrm>
            <a:off x="101600" y="5906688"/>
            <a:ext cx="7327900" cy="527033"/>
          </a:xfrm>
          <a:prstGeom prst="roundRect">
            <a:avLst/>
          </a:prstGeom>
          <a:solidFill>
            <a:srgbClr val="FFFF00">
              <a:alpha val="29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23" grpId="0" animBg="1"/>
      <p:bldP spid="24" grpId="0" animBg="1"/>
      <p:bldP spid="25" grpId="0" animBg="1"/>
      <p:bldP spid="2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5339861" y="4657493"/>
            <a:ext cx="38041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The relevant processes are: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§"/>
            </a:pPr>
            <a:r>
              <a:rPr lang="en-US" dirty="0" smtClean="0"/>
              <a:t>DVCS (1)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§"/>
            </a:pPr>
            <a:r>
              <a:rPr lang="en-US" dirty="0" smtClean="0"/>
              <a:t>BH initial (3) and final (2) state rad.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§"/>
            </a:pPr>
            <a:r>
              <a:rPr lang="en-US" dirty="0" smtClean="0"/>
              <a:t>ISR (4) and FSR (5) in DVCS</a:t>
            </a:r>
          </a:p>
        </p:txBody>
      </p:sp>
      <p:grpSp>
        <p:nvGrpSpPr>
          <p:cNvPr id="45" name="Group 44"/>
          <p:cNvGrpSpPr/>
          <p:nvPr/>
        </p:nvGrpSpPr>
        <p:grpSpPr>
          <a:xfrm>
            <a:off x="239346" y="3403792"/>
            <a:ext cx="4804507" cy="2558202"/>
            <a:chOff x="535354" y="3420207"/>
            <a:chExt cx="4804507" cy="2558202"/>
          </a:xfrm>
        </p:grpSpPr>
        <p:pic>
          <p:nvPicPr>
            <p:cNvPr id="10" name="Picture 9" descr="fig_DVCS-BH.eps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4184"/>
            <a:stretch/>
          </p:blipFill>
          <p:spPr>
            <a:xfrm>
              <a:off x="3343030" y="3529257"/>
              <a:ext cx="1996831" cy="1866900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4132385" y="4076698"/>
              <a:ext cx="324343" cy="269630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4210539" y="3910625"/>
              <a:ext cx="3556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0" dirty="0" smtClean="0">
                  <a:latin typeface="Times New Roman"/>
                  <a:cs typeface="Times New Roman"/>
                </a:rPr>
                <a:t>q</a:t>
              </a:r>
              <a:r>
                <a:rPr lang="en-US" sz="1600" b="0" baseline="-25000" dirty="0" smtClean="0">
                  <a:latin typeface="Times New Roman"/>
                  <a:cs typeface="Times New Roman"/>
                </a:rPr>
                <a:t>3</a:t>
              </a:r>
              <a:endParaRPr lang="en-US" sz="1600" b="0" baseline="-25000" dirty="0">
                <a:latin typeface="Times New Roman"/>
                <a:cs typeface="Times New Roman"/>
              </a:endParaRPr>
            </a:p>
          </p:txBody>
        </p:sp>
        <p:grpSp>
          <p:nvGrpSpPr>
            <p:cNvPr id="5" name="Group 27"/>
            <p:cNvGrpSpPr/>
            <p:nvPr/>
          </p:nvGrpSpPr>
          <p:grpSpPr>
            <a:xfrm>
              <a:off x="3384062" y="3519488"/>
              <a:ext cx="478692" cy="468923"/>
              <a:chOff x="2868247" y="699477"/>
              <a:chExt cx="478692" cy="468923"/>
            </a:xfrm>
          </p:grpSpPr>
          <p:sp>
            <p:nvSpPr>
              <p:cNvPr id="29" name="Oval 28"/>
              <p:cNvSpPr/>
              <p:nvPr/>
            </p:nvSpPr>
            <p:spPr bwMode="auto">
              <a:xfrm>
                <a:off x="2868247" y="699477"/>
                <a:ext cx="478692" cy="468923"/>
              </a:xfrm>
              <a:prstGeom prst="ellipse">
                <a:avLst/>
              </a:prstGeom>
              <a:noFill/>
              <a:ln w="1905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2" charset="0"/>
                  <a:ea typeface="ＭＳ Ｐゴシック" pitchFamily="-112" charset="-128"/>
                  <a:cs typeface="ＭＳ Ｐゴシック" pitchFamily="-112" charset="-128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2946400" y="748323"/>
                <a:ext cx="32555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5</a:t>
                </a:r>
                <a:endParaRPr lang="en-US" dirty="0"/>
              </a:p>
            </p:txBody>
          </p:sp>
        </p:grpSp>
        <p:grpSp>
          <p:nvGrpSpPr>
            <p:cNvPr id="44" name="Group 43"/>
            <p:cNvGrpSpPr/>
            <p:nvPr/>
          </p:nvGrpSpPr>
          <p:grpSpPr>
            <a:xfrm>
              <a:off x="535354" y="3420207"/>
              <a:ext cx="2014415" cy="2558202"/>
              <a:chOff x="535354" y="3420207"/>
              <a:chExt cx="2014415" cy="2558202"/>
            </a:xfrm>
          </p:grpSpPr>
          <p:pic>
            <p:nvPicPr>
              <p:cNvPr id="9" name="Picture 8" descr="fig_DVCS-BH.eps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4184"/>
              <a:stretch/>
            </p:blipFill>
            <p:spPr>
              <a:xfrm>
                <a:off x="552938" y="3519488"/>
                <a:ext cx="1996831" cy="1866900"/>
              </a:xfrm>
              <a:prstGeom prst="rect">
                <a:avLst/>
              </a:prstGeom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01433" y="3984867"/>
                <a:ext cx="359507" cy="269630"/>
              </a:xfrm>
              <a:prstGeom prst="rect">
                <a:avLst/>
              </a:prstGeom>
            </p:spPr>
          </p:pic>
          <p:sp>
            <p:nvSpPr>
              <p:cNvPr id="16" name="TextBox 15"/>
              <p:cNvSpPr txBox="1"/>
              <p:nvPr/>
            </p:nvSpPr>
            <p:spPr>
              <a:xfrm>
                <a:off x="914399" y="3721102"/>
                <a:ext cx="35565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b="0" dirty="0" smtClean="0">
                    <a:latin typeface="Times New Roman"/>
                    <a:cs typeface="Times New Roman"/>
                  </a:rPr>
                  <a:t>q</a:t>
                </a:r>
                <a:r>
                  <a:rPr lang="en-US" sz="1600" b="0" baseline="-25000" dirty="0" smtClean="0">
                    <a:latin typeface="Times New Roman"/>
                    <a:cs typeface="Times New Roman"/>
                  </a:rPr>
                  <a:t>3</a:t>
                </a:r>
                <a:endParaRPr lang="en-US" sz="1600" b="0" baseline="-25000" dirty="0">
                  <a:latin typeface="Times New Roman"/>
                  <a:cs typeface="Times New Roman"/>
                </a:endParaRPr>
              </a:p>
            </p:txBody>
          </p:sp>
          <p:grpSp>
            <p:nvGrpSpPr>
              <p:cNvPr id="4" name="Group 24"/>
              <p:cNvGrpSpPr/>
              <p:nvPr/>
            </p:nvGrpSpPr>
            <p:grpSpPr>
              <a:xfrm>
                <a:off x="535354" y="3420207"/>
                <a:ext cx="478692" cy="468923"/>
                <a:chOff x="2868247" y="699477"/>
                <a:chExt cx="478692" cy="468923"/>
              </a:xfrm>
            </p:grpSpPr>
            <p:sp>
              <p:nvSpPr>
                <p:cNvPr id="26" name="Oval 25"/>
                <p:cNvSpPr/>
                <p:nvPr/>
              </p:nvSpPr>
              <p:spPr bwMode="auto">
                <a:xfrm>
                  <a:off x="2868247" y="699477"/>
                  <a:ext cx="478692" cy="468923"/>
                </a:xfrm>
                <a:prstGeom prst="ellipse">
                  <a:avLst/>
                </a:prstGeom>
                <a:noFill/>
                <a:ln w="1905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-112" charset="0"/>
                    <a:ea typeface="ＭＳ Ｐゴシック" pitchFamily="-112" charset="-128"/>
                    <a:cs typeface="ＭＳ Ｐゴシック" pitchFamily="-112" charset="-128"/>
                  </a:endParaRPr>
                </a:p>
              </p:txBody>
            </p:sp>
            <p:sp>
              <p:nvSpPr>
                <p:cNvPr id="27" name="TextBox 26"/>
                <p:cNvSpPr txBox="1"/>
                <p:nvPr/>
              </p:nvSpPr>
              <p:spPr>
                <a:xfrm>
                  <a:off x="2946400" y="748323"/>
                  <a:ext cx="32573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/>
                    <a:t>4</a:t>
                  </a:r>
                </a:p>
              </p:txBody>
            </p:sp>
          </p:grpSp>
          <p:sp>
            <p:nvSpPr>
              <p:cNvPr id="34" name="TextBox 33"/>
              <p:cNvSpPr txBox="1"/>
              <p:nvPr/>
            </p:nvSpPr>
            <p:spPr>
              <a:xfrm>
                <a:off x="1090236" y="5147412"/>
                <a:ext cx="915635" cy="83099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b="0" dirty="0" smtClean="0">
                    <a:latin typeface="Times New Roman"/>
                    <a:cs typeface="Times New Roman"/>
                  </a:rPr>
                  <a:t>DVCS </a:t>
                </a:r>
              </a:p>
              <a:p>
                <a:pPr algn="ctr"/>
                <a:r>
                  <a:rPr lang="en-US" sz="1600" b="0" dirty="0" smtClean="0">
                    <a:latin typeface="Times New Roman"/>
                    <a:cs typeface="Times New Roman"/>
                  </a:rPr>
                  <a:t>&amp;</a:t>
                </a:r>
              </a:p>
              <a:p>
                <a:pPr algn="ctr"/>
                <a:r>
                  <a:rPr lang="en-US" sz="1600" b="0" dirty="0" smtClean="0">
                    <a:latin typeface="Times New Roman"/>
                    <a:cs typeface="Times New Roman"/>
                  </a:rPr>
                  <a:t>BH -ISR</a:t>
                </a:r>
                <a:endParaRPr lang="en-US" sz="1600" b="0" dirty="0">
                  <a:latin typeface="Times New Roman"/>
                  <a:cs typeface="Times New Roman"/>
                </a:endParaRPr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3900018" y="5114200"/>
              <a:ext cx="954408" cy="83099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0" dirty="0" smtClean="0">
                  <a:latin typeface="Times New Roman"/>
                  <a:cs typeface="Times New Roman"/>
                </a:rPr>
                <a:t>DVCS </a:t>
              </a:r>
            </a:p>
            <a:p>
              <a:pPr algn="ctr"/>
              <a:r>
                <a:rPr lang="en-US" sz="1600" b="0" dirty="0" smtClean="0">
                  <a:latin typeface="Times New Roman"/>
                  <a:cs typeface="Times New Roman"/>
                </a:rPr>
                <a:t>&amp;</a:t>
              </a:r>
            </a:p>
            <a:p>
              <a:pPr algn="ctr"/>
              <a:r>
                <a:rPr lang="en-US" sz="1600" b="0" dirty="0" smtClean="0">
                  <a:latin typeface="Times New Roman"/>
                  <a:cs typeface="Times New Roman"/>
                </a:rPr>
                <a:t>BH -FSR</a:t>
              </a:r>
              <a:endParaRPr lang="en-US" sz="1600" b="0" dirty="0">
                <a:latin typeface="Times New Roman"/>
                <a:cs typeface="Times New Roman"/>
              </a:endParaRPr>
            </a:p>
          </p:txBody>
        </p:sp>
      </p:grp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418310" y="186647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Processes to be considered</a:t>
            </a:r>
            <a:endParaRPr lang="en-GB" sz="2900" b="1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sp>
        <p:nvSpPr>
          <p:cNvPr id="38" name="Date Placeholder 3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39" name="Footer Placeholder 3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209062" y="839177"/>
            <a:ext cx="5604607" cy="2198618"/>
            <a:chOff x="488462" y="839177"/>
            <a:chExt cx="5604607" cy="2198618"/>
          </a:xfrm>
        </p:grpSpPr>
        <p:grpSp>
          <p:nvGrpSpPr>
            <p:cNvPr id="40" name="Group 39"/>
            <p:cNvGrpSpPr/>
            <p:nvPr/>
          </p:nvGrpSpPr>
          <p:grpSpPr>
            <a:xfrm>
              <a:off x="517769" y="1104900"/>
              <a:ext cx="5575300" cy="1928988"/>
              <a:chOff x="517769" y="1104900"/>
              <a:chExt cx="5575300" cy="1928988"/>
            </a:xfrm>
          </p:grpSpPr>
          <p:pic>
            <p:nvPicPr>
              <p:cNvPr id="8" name="Picture 7" descr="fig_DVCS-BH.eps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7769" y="1104900"/>
                <a:ext cx="5575300" cy="1866900"/>
              </a:xfrm>
              <a:prstGeom prst="rect">
                <a:avLst/>
              </a:prstGeom>
            </p:spPr>
          </p:pic>
          <p:sp>
            <p:nvSpPr>
              <p:cNvPr id="36" name="TextBox 35"/>
              <p:cNvSpPr txBox="1"/>
              <p:nvPr/>
            </p:nvSpPr>
            <p:spPr>
              <a:xfrm>
                <a:off x="1166436" y="2695334"/>
                <a:ext cx="731991" cy="33855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1600" b="0" dirty="0" smtClean="0">
                    <a:latin typeface="Times New Roman"/>
                    <a:cs typeface="Times New Roman"/>
                  </a:rPr>
                  <a:t>DVCS</a:t>
                </a:r>
                <a:endParaRPr lang="en-US" sz="1600" b="0" dirty="0">
                  <a:latin typeface="Times New Roman"/>
                  <a:cs typeface="Times New Roman"/>
                </a:endParaRPr>
              </a:p>
            </p:txBody>
          </p:sp>
        </p:grpSp>
        <p:sp>
          <p:nvSpPr>
            <p:cNvPr id="17" name="Oval 16"/>
            <p:cNvSpPr/>
            <p:nvPr/>
          </p:nvSpPr>
          <p:spPr bwMode="auto">
            <a:xfrm>
              <a:off x="488462" y="852854"/>
              <a:ext cx="478692" cy="468923"/>
            </a:xfrm>
            <a:prstGeom prst="ellipse">
              <a:avLst/>
            </a:prstGeom>
            <a:noFill/>
            <a:ln w="190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56846" y="891931"/>
              <a:ext cx="3255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  <p:grpSp>
          <p:nvGrpSpPr>
            <p:cNvPr id="2" name="Group 20"/>
            <p:cNvGrpSpPr/>
            <p:nvPr/>
          </p:nvGrpSpPr>
          <p:grpSpPr>
            <a:xfrm>
              <a:off x="2868247" y="839177"/>
              <a:ext cx="478692" cy="468923"/>
              <a:chOff x="2868247" y="699477"/>
              <a:chExt cx="478692" cy="468923"/>
            </a:xfrm>
          </p:grpSpPr>
          <p:sp>
            <p:nvSpPr>
              <p:cNvPr id="19" name="Oval 18"/>
              <p:cNvSpPr/>
              <p:nvPr/>
            </p:nvSpPr>
            <p:spPr bwMode="auto">
              <a:xfrm>
                <a:off x="2868247" y="699477"/>
                <a:ext cx="478692" cy="468923"/>
              </a:xfrm>
              <a:prstGeom prst="ellipse">
                <a:avLst/>
              </a:prstGeom>
              <a:noFill/>
              <a:ln w="1905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2" charset="0"/>
                  <a:ea typeface="ＭＳ Ｐゴシック" pitchFamily="-112" charset="-128"/>
                  <a:cs typeface="ＭＳ Ｐゴシック" pitchFamily="-112" charset="-128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2946400" y="748323"/>
                <a:ext cx="32555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2</a:t>
                </a:r>
              </a:p>
            </p:txBody>
          </p:sp>
        </p:grpSp>
        <p:grpSp>
          <p:nvGrpSpPr>
            <p:cNvPr id="3" name="Group 21"/>
            <p:cNvGrpSpPr/>
            <p:nvPr/>
          </p:nvGrpSpPr>
          <p:grpSpPr>
            <a:xfrm>
              <a:off x="4847493" y="864577"/>
              <a:ext cx="478692" cy="468923"/>
              <a:chOff x="2868247" y="699477"/>
              <a:chExt cx="478692" cy="468923"/>
            </a:xfrm>
          </p:grpSpPr>
          <p:sp>
            <p:nvSpPr>
              <p:cNvPr id="24" name="TextBox 23"/>
              <p:cNvSpPr txBox="1"/>
              <p:nvPr/>
            </p:nvSpPr>
            <p:spPr>
              <a:xfrm>
                <a:off x="2946400" y="748323"/>
                <a:ext cx="32555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3</a:t>
                </a:r>
                <a:endParaRPr lang="en-US" dirty="0"/>
              </a:p>
            </p:txBody>
          </p:sp>
          <p:sp>
            <p:nvSpPr>
              <p:cNvPr id="23" name="Oval 22"/>
              <p:cNvSpPr/>
              <p:nvPr/>
            </p:nvSpPr>
            <p:spPr bwMode="auto">
              <a:xfrm>
                <a:off x="2868247" y="699477"/>
                <a:ext cx="478692" cy="468923"/>
              </a:xfrm>
              <a:prstGeom prst="ellipse">
                <a:avLst/>
              </a:prstGeom>
              <a:noFill/>
              <a:ln w="1905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2" charset="0"/>
                  <a:ea typeface="ＭＳ Ｐゴシック" pitchFamily="-112" charset="-128"/>
                  <a:cs typeface="ＭＳ Ｐゴシック" pitchFamily="-112" charset="-128"/>
                </a:endParaRPr>
              </a:p>
            </p:txBody>
          </p:sp>
        </p:grpSp>
        <p:sp>
          <p:nvSpPr>
            <p:cNvPr id="32" name="TextBox 31"/>
            <p:cNvSpPr txBox="1"/>
            <p:nvPr/>
          </p:nvSpPr>
          <p:spPr>
            <a:xfrm>
              <a:off x="3057766" y="2699241"/>
              <a:ext cx="954408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600" b="0" dirty="0" smtClean="0">
                  <a:latin typeface="Times New Roman"/>
                  <a:cs typeface="Times New Roman"/>
                </a:rPr>
                <a:t>BH -FSR</a:t>
              </a:r>
              <a:endParaRPr lang="en-US" sz="1600" b="0" dirty="0">
                <a:latin typeface="Times New Roman"/>
                <a:cs typeface="Times New Roman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929549" y="2695334"/>
              <a:ext cx="915635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600" b="0" dirty="0" smtClean="0">
                  <a:latin typeface="Times New Roman"/>
                  <a:cs typeface="Times New Roman"/>
                </a:rPr>
                <a:t>BH -ISR</a:t>
              </a:r>
              <a:endParaRPr lang="en-US" sz="1600" b="0" dirty="0">
                <a:latin typeface="Times New Roman"/>
                <a:cs typeface="Times New Roman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251201" y="3206091"/>
            <a:ext cx="3892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DVCS and Bethe-</a:t>
            </a:r>
            <a:r>
              <a:rPr lang="en-US" dirty="0" err="1" smtClean="0">
                <a:solidFill>
                  <a:srgbClr val="FF0000"/>
                </a:solidFill>
              </a:rPr>
              <a:t>Heitler</a:t>
            </a:r>
            <a:r>
              <a:rPr lang="en-US" dirty="0" smtClean="0">
                <a:solidFill>
                  <a:srgbClr val="FF0000"/>
                </a:solidFill>
              </a:rPr>
              <a:t> have the same final state topology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409602" name="Object 2"/>
          <p:cNvGraphicFramePr>
            <a:graphicFrameLocks noChangeAspect="1"/>
          </p:cNvGraphicFramePr>
          <p:nvPr/>
        </p:nvGraphicFramePr>
        <p:xfrm>
          <a:off x="5903913" y="3984867"/>
          <a:ext cx="2814637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672" name="Equation" r:id="rId6" imgW="1879600" imgH="241300" progId="Equation.3">
                  <p:embed/>
                </p:oleObj>
              </mc:Choice>
              <mc:Fallback>
                <p:oleObj name="Equation" r:id="rId6" imgW="1879600" imgH="241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03913" y="3984867"/>
                        <a:ext cx="2814637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43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graphicFrame>
        <p:nvGraphicFramePr>
          <p:cNvPr id="38918" name="Object 6"/>
          <p:cNvGraphicFramePr>
            <a:graphicFrameLocks noChangeAspect="1"/>
          </p:cNvGraphicFramePr>
          <p:nvPr/>
        </p:nvGraphicFramePr>
        <p:xfrm>
          <a:off x="1243217" y="2949788"/>
          <a:ext cx="6161674" cy="75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823" name="Equation" r:id="rId3" imgW="3835400" imgH="469900" progId="Equation.3">
                  <p:embed/>
                </p:oleObj>
              </mc:Choice>
              <mc:Fallback>
                <p:oleObj name="Equation" r:id="rId3" imgW="3835400" imgH="4699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3217" y="2949788"/>
                        <a:ext cx="6161674" cy="755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26" name="Rectangle 40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- BH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9607" y="5475094"/>
            <a:ext cx="91243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charset="2"/>
              <a:buChar char="Ø"/>
            </a:pPr>
            <a:r>
              <a:rPr lang="en-US" dirty="0" smtClean="0">
                <a:solidFill>
                  <a:srgbClr val="FF0000"/>
                </a:solidFill>
              </a:rPr>
              <a:t>DVCS cross section measurement -&gt; </a:t>
            </a:r>
            <a:r>
              <a:rPr lang="en-US" dirty="0" smtClean="0"/>
              <a:t>BH must be removed</a:t>
            </a:r>
            <a:r>
              <a:rPr lang="en-US" dirty="0" smtClean="0">
                <a:sym typeface="Wingdings"/>
              </a:rPr>
              <a:t>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[</a:t>
            </a:r>
            <a:r>
              <a:rPr lang="en-US" b="1" dirty="0" smtClean="0">
                <a:solidFill>
                  <a:srgbClr val="0000FF"/>
                </a:solidFill>
                <a:sym typeface="Wingdings"/>
              </a:rPr>
              <a:t>uncertainty on BH </a:t>
            </a:r>
            <a:r>
              <a:rPr lang="en-US" b="1" dirty="0" err="1" smtClean="0">
                <a:solidFill>
                  <a:srgbClr val="0000FF"/>
                </a:solidFill>
                <a:sym typeface="Wingdings"/>
              </a:rPr>
              <a:t>xsec</a:t>
            </a:r>
            <a:r>
              <a:rPr lang="en-US" b="1" dirty="0" smtClean="0">
                <a:solidFill>
                  <a:srgbClr val="0000FF"/>
                </a:solidFill>
                <a:sym typeface="Wingdings"/>
              </a:rPr>
              <a:t> ~ 3%]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endParaRPr lang="en-US" dirty="0" smtClean="0"/>
          </a:p>
          <a:p>
            <a:pPr marL="171450" indent="-171450">
              <a:buFont typeface="Wingdings" charset="2"/>
              <a:buChar char="Ø"/>
            </a:pPr>
            <a:r>
              <a:rPr lang="en-US" dirty="0" smtClean="0">
                <a:solidFill>
                  <a:srgbClr val="FF0000"/>
                </a:solidFill>
              </a:rPr>
              <a:t>Asymmetry measurement -&gt; </a:t>
            </a:r>
            <a:r>
              <a:rPr lang="en-US" dirty="0" smtClean="0"/>
              <a:t>BH must be part of the sample (we need the interference term)</a:t>
            </a:r>
            <a:endParaRPr lang="en-US" dirty="0"/>
          </a:p>
        </p:txBody>
      </p:sp>
      <p:grpSp>
        <p:nvGrpSpPr>
          <p:cNvPr id="57" name="Group 28"/>
          <p:cNvGrpSpPr/>
          <p:nvPr/>
        </p:nvGrpSpPr>
        <p:grpSpPr>
          <a:xfrm>
            <a:off x="304073" y="3713503"/>
            <a:ext cx="8449570" cy="1420490"/>
            <a:chOff x="304073" y="803707"/>
            <a:chExt cx="8449570" cy="1420490"/>
          </a:xfrm>
        </p:grpSpPr>
        <p:sp>
          <p:nvSpPr>
            <p:cNvPr id="58" name="TextBox 57"/>
            <p:cNvSpPr txBox="1"/>
            <p:nvPr/>
          </p:nvSpPr>
          <p:spPr>
            <a:xfrm>
              <a:off x="304073" y="803707"/>
              <a:ext cx="6814686" cy="120032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marL="228600" indent="-228600">
                <a:buFont typeface="Wingdings" charset="2"/>
                <a:buChar char="Ø"/>
              </a:pPr>
              <a:r>
                <a:rPr lang="en-US" b="1" dirty="0" smtClean="0">
                  <a:solidFill>
                    <a:srgbClr val="FF0000"/>
                  </a:solidFill>
                </a:rPr>
                <a:t>|</a:t>
              </a:r>
              <a:r>
                <a:rPr lang="en-US" b="1" dirty="0" err="1" smtClean="0">
                  <a:solidFill>
                    <a:srgbClr val="FF0000"/>
                  </a:solidFill>
                </a:rPr>
                <a:t>t</a:t>
              </a:r>
              <a:r>
                <a:rPr lang="en-US" b="1" dirty="0" smtClean="0">
                  <a:solidFill>
                    <a:srgbClr val="FF0000"/>
                  </a:solidFill>
                </a:rPr>
                <a:t>|-differential cross section is a very powerful tool</a:t>
              </a:r>
            </a:p>
            <a:p>
              <a:pPr marL="685800" lvl="1" indent="-228600">
                <a:buFont typeface="Wingdings" charset="2"/>
                <a:buChar char="§"/>
              </a:pPr>
              <a:r>
                <a:rPr lang="en-US" b="1" dirty="0" smtClean="0">
                  <a:solidFill>
                    <a:srgbClr val="0000FF"/>
                  </a:solidFill>
                </a:rPr>
                <a:t>Gives precise access to GPD H 	</a:t>
              </a:r>
            </a:p>
            <a:p>
              <a:pPr marL="685800" lvl="1" indent="-228600">
                <a:buFont typeface="Wingdings" charset="2"/>
                <a:buChar char="§"/>
              </a:pPr>
              <a:r>
                <a:rPr lang="en-US" b="1" dirty="0" smtClean="0">
                  <a:solidFill>
                    <a:srgbClr val="0000FF"/>
                  </a:solidFill>
                </a:rPr>
                <a:t>Fourier transform -&gt; direct imaging in impact parameter space </a:t>
              </a:r>
            </a:p>
            <a:p>
              <a:pPr marL="228600" indent="-228600">
                <a:buFont typeface="Wingdings" charset="2"/>
                <a:buChar char="Ø"/>
              </a:pPr>
              <a:endParaRPr lang="en-US" b="1" dirty="0">
                <a:solidFill>
                  <a:srgbClr val="0000FF"/>
                </a:solidFill>
              </a:endParaRPr>
            </a:p>
          </p:txBody>
        </p:sp>
        <p:pic>
          <p:nvPicPr>
            <p:cNvPr id="60" name="Picture 59" descr="Screen shot 2012-07-30 at 10.08.39 AM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308391" y="833483"/>
              <a:ext cx="1445252" cy="1390714"/>
            </a:xfrm>
            <a:prstGeom prst="rect">
              <a:avLst/>
            </a:prstGeom>
          </p:spPr>
        </p:pic>
      </p:grpSp>
      <p:graphicFrame>
        <p:nvGraphicFramePr>
          <p:cNvPr id="352268" name="Object 12"/>
          <p:cNvGraphicFramePr>
            <a:graphicFrameLocks noChangeAspect="1"/>
          </p:cNvGraphicFramePr>
          <p:nvPr/>
        </p:nvGraphicFramePr>
        <p:xfrm>
          <a:off x="2687406" y="4708331"/>
          <a:ext cx="2493963" cy="665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824" name="Equation" r:id="rId6" imgW="1333500" imgH="355600" progId="Equation.3">
                  <p:embed/>
                </p:oleObj>
              </mc:Choice>
              <mc:Fallback>
                <p:oleObj name="Equation" r:id="rId6" imgW="1333500" imgH="355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7406" y="4708331"/>
                        <a:ext cx="2493963" cy="665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1" name="Picture 60" descr="fig_DVCS-BH.eps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369" y="990600"/>
            <a:ext cx="5575300" cy="1866900"/>
          </a:xfrm>
          <a:prstGeom prst="rect">
            <a:avLst/>
          </a:prstGeom>
        </p:spPr>
      </p:pic>
      <p:sp>
        <p:nvSpPr>
          <p:cNvPr id="62" name="Oval 61"/>
          <p:cNvSpPr/>
          <p:nvPr/>
        </p:nvSpPr>
        <p:spPr bwMode="auto">
          <a:xfrm>
            <a:off x="1479062" y="763954"/>
            <a:ext cx="478692" cy="468923"/>
          </a:xfrm>
          <a:prstGeom prst="ellipse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560146" y="777631"/>
            <a:ext cx="3255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grpSp>
        <p:nvGrpSpPr>
          <p:cNvPr id="64" name="Group 20"/>
          <p:cNvGrpSpPr/>
          <p:nvPr/>
        </p:nvGrpSpPr>
        <p:grpSpPr>
          <a:xfrm>
            <a:off x="3858847" y="750277"/>
            <a:ext cx="478692" cy="468923"/>
            <a:chOff x="2868247" y="699477"/>
            <a:chExt cx="478692" cy="468923"/>
          </a:xfrm>
        </p:grpSpPr>
        <p:sp>
          <p:nvSpPr>
            <p:cNvPr id="65" name="Oval 64"/>
            <p:cNvSpPr/>
            <p:nvPr/>
          </p:nvSpPr>
          <p:spPr bwMode="auto">
            <a:xfrm>
              <a:off x="2868247" y="699477"/>
              <a:ext cx="478692" cy="468923"/>
            </a:xfrm>
            <a:prstGeom prst="ellipse">
              <a:avLst/>
            </a:prstGeom>
            <a:noFill/>
            <a:ln w="190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2946400" y="748323"/>
              <a:ext cx="3255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2</a:t>
              </a:r>
            </a:p>
          </p:txBody>
        </p:sp>
      </p:grpSp>
      <p:grpSp>
        <p:nvGrpSpPr>
          <p:cNvPr id="67" name="Group 21"/>
          <p:cNvGrpSpPr/>
          <p:nvPr/>
        </p:nvGrpSpPr>
        <p:grpSpPr>
          <a:xfrm>
            <a:off x="5838093" y="775677"/>
            <a:ext cx="478692" cy="468923"/>
            <a:chOff x="2868247" y="699477"/>
            <a:chExt cx="478692" cy="468923"/>
          </a:xfrm>
        </p:grpSpPr>
        <p:sp>
          <p:nvSpPr>
            <p:cNvPr id="68" name="Oval 67"/>
            <p:cNvSpPr/>
            <p:nvPr/>
          </p:nvSpPr>
          <p:spPr bwMode="auto">
            <a:xfrm>
              <a:off x="2868247" y="699477"/>
              <a:ext cx="478692" cy="468923"/>
            </a:xfrm>
            <a:prstGeom prst="ellipse">
              <a:avLst/>
            </a:prstGeom>
            <a:noFill/>
            <a:ln w="190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2946400" y="748323"/>
              <a:ext cx="3255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3</a:t>
              </a:r>
              <a:endParaRPr lang="en-US" dirty="0"/>
            </a:p>
          </p:txBody>
        </p:sp>
      </p:grpSp>
      <p:sp>
        <p:nvSpPr>
          <p:cNvPr id="70" name="TextBox 69"/>
          <p:cNvSpPr txBox="1"/>
          <p:nvPr/>
        </p:nvSpPr>
        <p:spPr>
          <a:xfrm>
            <a:off x="4061066" y="2584941"/>
            <a:ext cx="954408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b="0" dirty="0" smtClean="0">
                <a:latin typeface="Times New Roman"/>
                <a:cs typeface="Times New Roman"/>
              </a:rPr>
              <a:t>BH -FSR</a:t>
            </a:r>
            <a:endParaRPr lang="en-US" sz="1600" b="0" dirty="0">
              <a:latin typeface="Times New Roman"/>
              <a:cs typeface="Times New Roman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932849" y="2581034"/>
            <a:ext cx="915635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b="0" dirty="0" smtClean="0">
                <a:latin typeface="Times New Roman"/>
                <a:cs typeface="Times New Roman"/>
              </a:rPr>
              <a:t>BH -ISR</a:t>
            </a:r>
            <a:endParaRPr lang="en-US" sz="1600" b="0" dirty="0">
              <a:latin typeface="Times New Roman"/>
              <a:cs typeface="Times New Roman"/>
            </a:endParaRPr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3622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0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8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What can be done experimentally to suppress BH</a:t>
            </a:r>
            <a:endParaRPr lang="en-GB" sz="2800" b="1" dirty="0">
              <a:solidFill>
                <a:srgbClr val="FF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38700" y="3605512"/>
            <a:ext cx="43053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process 3: </a:t>
            </a:r>
          </a:p>
          <a:p>
            <a:r>
              <a:rPr lang="en-US" sz="1400" dirty="0" smtClean="0"/>
              <a:t>The photon is collinear to the incoming beam and</a:t>
            </a:r>
            <a:r>
              <a:rPr lang="en-US" sz="1400" dirty="0" smtClean="0">
                <a:sym typeface="Wingdings"/>
              </a:rPr>
              <a:t> goes down the beam line (event will not pass selection criteria)</a:t>
            </a:r>
          </a:p>
          <a:p>
            <a:pPr marL="285750" indent="-285750">
              <a:buFont typeface="Wingdings" charset="0"/>
              <a:buChar char="à"/>
            </a:pPr>
            <a:r>
              <a:rPr lang="en-US" sz="1400" dirty="0" smtClean="0">
                <a:solidFill>
                  <a:srgbClr val="FF0000"/>
                </a:solidFill>
                <a:sym typeface="Wingdings"/>
              </a:rPr>
              <a:t>no/very small contribution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605512"/>
            <a:ext cx="436880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process 2: </a:t>
            </a:r>
          </a:p>
          <a:p>
            <a:r>
              <a:rPr lang="en-US" sz="1400" dirty="0" smtClean="0"/>
              <a:t>The photon is collinear to the outgoing scattered lepton </a:t>
            </a:r>
          </a:p>
          <a:p>
            <a:pPr marL="285750" indent="-285750">
              <a:buFont typeface="Wingdings" charset="2"/>
              <a:buChar char="v"/>
            </a:pPr>
            <a:r>
              <a:rPr lang="en-US" sz="1400" dirty="0" smtClean="0">
                <a:sym typeface="Wingdings"/>
              </a:rPr>
              <a:t>if lepton bands little in magnetic field, EM-cluster of photon and lepton collapse to one</a:t>
            </a:r>
          </a:p>
          <a:p>
            <a:pPr marL="742950" lvl="1" indent="-285750">
              <a:buFont typeface="Wingdings" charset="0"/>
              <a:buChar char="à"/>
            </a:pPr>
            <a:r>
              <a:rPr lang="en-US" sz="1400" dirty="0" smtClean="0">
                <a:solidFill>
                  <a:srgbClr val="FF0000"/>
                </a:solidFill>
                <a:sym typeface="Wingdings"/>
              </a:rPr>
              <a:t>no contribution (event will not pass DVCS selection criteria)</a:t>
            </a:r>
          </a:p>
          <a:p>
            <a:pPr marL="285750" indent="-285750">
              <a:buFont typeface="Wingdings" charset="2"/>
              <a:buChar char="v"/>
            </a:pPr>
            <a:r>
              <a:rPr lang="en-US" sz="1400" dirty="0" smtClean="0">
                <a:sym typeface="Wingdings"/>
              </a:rPr>
              <a:t>if photon and lepton are separated enough in magnetic field the cuts on slides 10 &amp; 11 help  to suppress the contribution</a:t>
            </a:r>
          </a:p>
          <a:p>
            <a:pPr marL="742950" lvl="1" indent="-285750">
              <a:buFont typeface="Wingdings" charset="0"/>
              <a:buChar char="à"/>
            </a:pPr>
            <a:r>
              <a:rPr lang="en-US" sz="1400" dirty="0" smtClean="0">
                <a:solidFill>
                  <a:srgbClr val="FF0000"/>
                </a:solidFill>
                <a:sym typeface="Wingdings"/>
              </a:rPr>
              <a:t>remaining contribution needs to be estimated by MC and subtracted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38700" y="3618956"/>
            <a:ext cx="43053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process 5 (FSR):  </a:t>
            </a:r>
          </a:p>
          <a:p>
            <a:r>
              <a:rPr lang="en-US" sz="1400" dirty="0" smtClean="0"/>
              <a:t>photon collinear to the outgoing scattered lepton </a:t>
            </a:r>
          </a:p>
          <a:p>
            <a:pPr marL="285750" indent="-285750">
              <a:buFont typeface="Wingdings" charset="2"/>
              <a:buChar char="v"/>
            </a:pPr>
            <a:r>
              <a:rPr lang="en-US" sz="1400" dirty="0" smtClean="0">
                <a:sym typeface="Wingdings"/>
              </a:rPr>
              <a:t>if lepton is band only little in magnetic field, EM-cluster of photon and lepton collapse to one</a:t>
            </a:r>
          </a:p>
          <a:p>
            <a:pPr marL="742950" lvl="1" indent="-285750">
              <a:buFont typeface="Wingdings" charset="0"/>
              <a:buChar char="à"/>
            </a:pPr>
            <a:r>
              <a:rPr lang="en-US" sz="1400" dirty="0" smtClean="0">
                <a:solidFill>
                  <a:srgbClr val="FF0000"/>
                </a:solidFill>
                <a:sym typeface="Wingdings"/>
              </a:rPr>
              <a:t>no contribution (total electron energy measured correctly)</a:t>
            </a:r>
          </a:p>
          <a:p>
            <a:pPr marL="285750" indent="-285750">
              <a:buFont typeface="Wingdings" charset="2"/>
              <a:buChar char="v"/>
            </a:pPr>
            <a:r>
              <a:rPr lang="en-US" sz="1400" dirty="0" smtClean="0">
                <a:sym typeface="Wingdings"/>
              </a:rPr>
              <a:t>if photon and lepton are separated enough in magnetic field, it leads to 3 EM-clusters in event</a:t>
            </a:r>
          </a:p>
          <a:p>
            <a:pPr marL="742950" lvl="1" indent="-285750">
              <a:buFont typeface="Wingdings" charset="0"/>
              <a:buChar char="à"/>
            </a:pPr>
            <a:r>
              <a:rPr lang="en-US" sz="1400" dirty="0" smtClean="0">
                <a:solidFill>
                  <a:srgbClr val="FF0000"/>
                </a:solidFill>
                <a:sym typeface="Wingdings"/>
              </a:rPr>
              <a:t>no contribution (event will not pass DVCS selection criteria)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-5375" y="3620971"/>
            <a:ext cx="4305300" cy="166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process 4 (ISR):  </a:t>
            </a:r>
          </a:p>
          <a:p>
            <a:r>
              <a:rPr lang="en-US" sz="1400" dirty="0" smtClean="0"/>
              <a:t>photon collinear to </a:t>
            </a:r>
            <a:r>
              <a:rPr lang="en-US" sz="1400" dirty="0"/>
              <a:t>the incoming beam</a:t>
            </a:r>
            <a:r>
              <a:rPr lang="en-US" sz="1400" dirty="0" smtClean="0"/>
              <a:t> and </a:t>
            </a:r>
            <a:r>
              <a:rPr lang="en-US" sz="1400" dirty="0" smtClean="0">
                <a:sym typeface="Wingdings"/>
              </a:rPr>
              <a:t>goes </a:t>
            </a:r>
            <a:r>
              <a:rPr lang="en-US" sz="1400" dirty="0">
                <a:sym typeface="Wingdings"/>
              </a:rPr>
              <a:t>down the beam line</a:t>
            </a:r>
          </a:p>
          <a:p>
            <a:pPr marL="285750" indent="-285750">
              <a:buFont typeface="Wingdings" charset="0"/>
              <a:buChar char="à"/>
            </a:pPr>
            <a:r>
              <a:rPr lang="en-US" sz="1400" dirty="0" smtClean="0">
                <a:solidFill>
                  <a:srgbClr val="FF0000"/>
                </a:solidFill>
                <a:sym typeface="Wingdings"/>
              </a:rPr>
              <a:t>this contribution can only be estimated via MC</a:t>
            </a:r>
          </a:p>
          <a:p>
            <a:pPr marL="285750" lvl="1" indent="-285750">
              <a:buFont typeface="Wingdings" charset="0"/>
              <a:buChar char="à"/>
            </a:pPr>
            <a:r>
              <a:rPr lang="en-US" sz="1400" dirty="0" smtClean="0">
                <a:solidFill>
                  <a:srgbClr val="0000FF"/>
                </a:solidFill>
                <a:sym typeface="Wingdings"/>
              </a:rPr>
              <a:t>this causes a correction of the kinematics (x and Q</a:t>
            </a:r>
            <a:r>
              <a:rPr lang="en-US" sz="1400" baseline="30000" dirty="0" smtClean="0">
                <a:solidFill>
                  <a:srgbClr val="0000FF"/>
                </a:solidFill>
                <a:sym typeface="Wingdings"/>
              </a:rPr>
              <a:t>2</a:t>
            </a:r>
            <a:r>
              <a:rPr lang="en-US" sz="1400" dirty="0" smtClean="0">
                <a:solidFill>
                  <a:srgbClr val="0000FF"/>
                </a:solidFill>
                <a:sym typeface="Wingdings"/>
              </a:rPr>
              <a:t>) and </a:t>
            </a:r>
            <a:r>
              <a:rPr lang="en-US" sz="1400" dirty="0">
                <a:solidFill>
                  <a:srgbClr val="0000FF"/>
                </a:solidFill>
                <a:sym typeface="Wingdings"/>
              </a:rPr>
              <a:t>some systematic </a:t>
            </a:r>
            <a:r>
              <a:rPr lang="en-US" sz="1400" dirty="0" smtClean="0">
                <a:solidFill>
                  <a:srgbClr val="0000FF"/>
                </a:solidFill>
                <a:sym typeface="Wingdings"/>
              </a:rPr>
              <a:t>uncertainty</a:t>
            </a:r>
            <a:endParaRPr lang="en-US" sz="1400" dirty="0" smtClean="0">
              <a:solidFill>
                <a:srgbClr val="0000FF"/>
              </a:solidFill>
            </a:endParaRPr>
          </a:p>
          <a:p>
            <a:pPr marL="285750" indent="-285750">
              <a:buFont typeface="Wingdings" charset="0"/>
              <a:buChar char="à"/>
            </a:pPr>
            <a:endParaRPr lang="en-US" sz="1400" dirty="0" smtClean="0">
              <a:solidFill>
                <a:srgbClr val="0000FF"/>
              </a:solidFill>
              <a:sym typeface="Wingdings"/>
            </a:endParaRP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2869462" y="987669"/>
            <a:ext cx="3273669" cy="2132623"/>
            <a:chOff x="2819400" y="839177"/>
            <a:chExt cx="3273669" cy="2132623"/>
          </a:xfrm>
        </p:grpSpPr>
        <p:pic>
          <p:nvPicPr>
            <p:cNvPr id="13" name="Picture 12" descr="fig_DVCS-BH.eps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283"/>
            <a:stretch>
              <a:fillRect/>
            </a:stretch>
          </p:blipFill>
          <p:spPr>
            <a:xfrm>
              <a:off x="2819400" y="1104900"/>
              <a:ext cx="3273669" cy="1866900"/>
            </a:xfrm>
            <a:prstGeom prst="rect">
              <a:avLst/>
            </a:prstGeom>
          </p:spPr>
        </p:pic>
        <p:grpSp>
          <p:nvGrpSpPr>
            <p:cNvPr id="14" name="Group 20"/>
            <p:cNvGrpSpPr/>
            <p:nvPr/>
          </p:nvGrpSpPr>
          <p:grpSpPr>
            <a:xfrm>
              <a:off x="2868247" y="839177"/>
              <a:ext cx="478692" cy="468923"/>
              <a:chOff x="2868247" y="699477"/>
              <a:chExt cx="478692" cy="468923"/>
            </a:xfrm>
          </p:grpSpPr>
          <p:sp>
            <p:nvSpPr>
              <p:cNvPr id="15" name="Oval 14"/>
              <p:cNvSpPr/>
              <p:nvPr/>
            </p:nvSpPr>
            <p:spPr bwMode="auto">
              <a:xfrm>
                <a:off x="2868247" y="699477"/>
                <a:ext cx="478692" cy="468923"/>
              </a:xfrm>
              <a:prstGeom prst="ellipse">
                <a:avLst/>
              </a:prstGeom>
              <a:noFill/>
              <a:ln w="1905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2" charset="0"/>
                  <a:ea typeface="ＭＳ Ｐゴシック" pitchFamily="-112" charset="-128"/>
                  <a:cs typeface="ＭＳ Ｐゴシック" pitchFamily="-112" charset="-128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2946400" y="748323"/>
                <a:ext cx="32555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2</a:t>
                </a:r>
              </a:p>
            </p:txBody>
          </p:sp>
        </p:grpSp>
        <p:grpSp>
          <p:nvGrpSpPr>
            <p:cNvPr id="17" name="Group 21"/>
            <p:cNvGrpSpPr/>
            <p:nvPr/>
          </p:nvGrpSpPr>
          <p:grpSpPr>
            <a:xfrm>
              <a:off x="4847493" y="864577"/>
              <a:ext cx="478692" cy="468923"/>
              <a:chOff x="2868247" y="699477"/>
              <a:chExt cx="478692" cy="468923"/>
            </a:xfrm>
          </p:grpSpPr>
          <p:sp>
            <p:nvSpPr>
              <p:cNvPr id="18" name="Oval 17"/>
              <p:cNvSpPr/>
              <p:nvPr/>
            </p:nvSpPr>
            <p:spPr bwMode="auto">
              <a:xfrm>
                <a:off x="2868247" y="699477"/>
                <a:ext cx="478692" cy="468923"/>
              </a:xfrm>
              <a:prstGeom prst="ellipse">
                <a:avLst/>
              </a:prstGeom>
              <a:noFill/>
              <a:ln w="1905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2" charset="0"/>
                  <a:ea typeface="ＭＳ Ｐゴシック" pitchFamily="-112" charset="-128"/>
                  <a:cs typeface="ＭＳ Ｐゴシック" pitchFamily="-112" charset="-128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2946400" y="748323"/>
                <a:ext cx="32555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3</a:t>
                </a:r>
                <a:endParaRPr lang="en-US" dirty="0"/>
              </a:p>
            </p:txBody>
          </p:sp>
        </p:grpSp>
      </p:grpSp>
      <p:sp>
        <p:nvSpPr>
          <p:cNvPr id="32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9" name="Group 38"/>
          <p:cNvGrpSpPr/>
          <p:nvPr/>
        </p:nvGrpSpPr>
        <p:grpSpPr>
          <a:xfrm>
            <a:off x="2087684" y="860669"/>
            <a:ext cx="4804507" cy="2558202"/>
            <a:chOff x="2218591" y="910851"/>
            <a:chExt cx="4804507" cy="2558202"/>
          </a:xfrm>
        </p:grpSpPr>
        <p:grpSp>
          <p:nvGrpSpPr>
            <p:cNvPr id="35" name="Group 34"/>
            <p:cNvGrpSpPr/>
            <p:nvPr/>
          </p:nvGrpSpPr>
          <p:grpSpPr>
            <a:xfrm>
              <a:off x="2218591" y="910851"/>
              <a:ext cx="4804507" cy="2558202"/>
              <a:chOff x="2218591" y="910851"/>
              <a:chExt cx="4804507" cy="2558202"/>
            </a:xfrm>
          </p:grpSpPr>
          <p:grpSp>
            <p:nvGrpSpPr>
              <p:cNvPr id="31" name="Group 30"/>
              <p:cNvGrpSpPr/>
              <p:nvPr/>
            </p:nvGrpSpPr>
            <p:grpSpPr>
              <a:xfrm>
                <a:off x="2218591" y="910851"/>
                <a:ext cx="4804507" cy="2558202"/>
                <a:chOff x="535354" y="3420207"/>
                <a:chExt cx="4804507" cy="2558202"/>
              </a:xfrm>
            </p:grpSpPr>
            <p:pic>
              <p:nvPicPr>
                <p:cNvPr id="21" name="Picture 20" descr="fig_DVCS-BH.eps"/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64184"/>
                <a:stretch/>
              </p:blipFill>
              <p:spPr>
                <a:xfrm>
                  <a:off x="552938" y="3519488"/>
                  <a:ext cx="1996831" cy="1866900"/>
                </a:xfrm>
                <a:prstGeom prst="rect">
                  <a:avLst/>
                </a:prstGeom>
              </p:spPr>
            </p:pic>
            <p:pic>
              <p:nvPicPr>
                <p:cNvPr id="22" name="Picture 21" descr="fig_DVCS-BH.eps"/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64184"/>
                <a:stretch/>
              </p:blipFill>
              <p:spPr>
                <a:xfrm>
                  <a:off x="3343030" y="3529257"/>
                  <a:ext cx="1996831" cy="1866900"/>
                </a:xfrm>
                <a:prstGeom prst="rect">
                  <a:avLst/>
                </a:prstGeom>
              </p:spPr>
            </p:pic>
            <p:grpSp>
              <p:nvGrpSpPr>
                <p:cNvPr id="23" name="Group 24"/>
                <p:cNvGrpSpPr/>
                <p:nvPr/>
              </p:nvGrpSpPr>
              <p:grpSpPr>
                <a:xfrm>
                  <a:off x="535354" y="3420207"/>
                  <a:ext cx="478692" cy="468923"/>
                  <a:chOff x="2868247" y="699477"/>
                  <a:chExt cx="478692" cy="468923"/>
                </a:xfrm>
              </p:grpSpPr>
              <p:sp>
                <p:nvSpPr>
                  <p:cNvPr id="24" name="Oval 23"/>
                  <p:cNvSpPr/>
                  <p:nvPr/>
                </p:nvSpPr>
                <p:spPr bwMode="auto">
                  <a:xfrm>
                    <a:off x="2868247" y="699477"/>
                    <a:ext cx="478692" cy="468923"/>
                  </a:xfrm>
                  <a:prstGeom prst="ellipse">
                    <a:avLst/>
                  </a:prstGeom>
                  <a:noFill/>
                  <a:ln w="1905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8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2" charset="0"/>
                      <a:ea typeface="ＭＳ Ｐゴシック" pitchFamily="-112" charset="-128"/>
                      <a:cs typeface="ＭＳ Ｐゴシック" pitchFamily="-112" charset="-128"/>
                    </a:endParaRPr>
                  </a:p>
                </p:txBody>
              </p:sp>
              <p:sp>
                <p:nvSpPr>
                  <p:cNvPr id="25" name="TextBox 24"/>
                  <p:cNvSpPr txBox="1"/>
                  <p:nvPr/>
                </p:nvSpPr>
                <p:spPr>
                  <a:xfrm>
                    <a:off x="2946400" y="748323"/>
                    <a:ext cx="3257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dirty="0"/>
                      <a:t>4</a:t>
                    </a:r>
                  </a:p>
                </p:txBody>
              </p:sp>
            </p:grpSp>
            <p:grpSp>
              <p:nvGrpSpPr>
                <p:cNvPr id="26" name="Group 27"/>
                <p:cNvGrpSpPr/>
                <p:nvPr/>
              </p:nvGrpSpPr>
              <p:grpSpPr>
                <a:xfrm>
                  <a:off x="3384062" y="3519488"/>
                  <a:ext cx="478692" cy="468923"/>
                  <a:chOff x="2868247" y="699477"/>
                  <a:chExt cx="478692" cy="468923"/>
                </a:xfrm>
              </p:grpSpPr>
              <p:sp>
                <p:nvSpPr>
                  <p:cNvPr id="27" name="Oval 26"/>
                  <p:cNvSpPr/>
                  <p:nvPr/>
                </p:nvSpPr>
                <p:spPr bwMode="auto">
                  <a:xfrm>
                    <a:off x="2868247" y="699477"/>
                    <a:ext cx="478692" cy="468923"/>
                  </a:xfrm>
                  <a:prstGeom prst="ellipse">
                    <a:avLst/>
                  </a:prstGeom>
                  <a:noFill/>
                  <a:ln w="1905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28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-112" charset="0"/>
                      <a:ea typeface="ＭＳ Ｐゴシック" pitchFamily="-112" charset="-128"/>
                      <a:cs typeface="ＭＳ Ｐゴシック" pitchFamily="-112" charset="-128"/>
                    </a:endParaRPr>
                  </a:p>
                </p:txBody>
              </p:sp>
              <p:sp>
                <p:nvSpPr>
                  <p:cNvPr id="28" name="TextBox 27"/>
                  <p:cNvSpPr txBox="1"/>
                  <p:nvPr/>
                </p:nvSpPr>
                <p:spPr>
                  <a:xfrm>
                    <a:off x="2946400" y="748323"/>
                    <a:ext cx="325555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dirty="0" smtClean="0"/>
                      <a:t>5</a:t>
                    </a:r>
                    <a:endParaRPr lang="en-US" dirty="0"/>
                  </a:p>
                </p:txBody>
              </p:sp>
            </p:grpSp>
            <p:sp>
              <p:nvSpPr>
                <p:cNvPr id="29" name="TextBox 28"/>
                <p:cNvSpPr txBox="1"/>
                <p:nvPr/>
              </p:nvSpPr>
              <p:spPr>
                <a:xfrm>
                  <a:off x="1090236" y="5147412"/>
                  <a:ext cx="915635" cy="830997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600" b="0" dirty="0" smtClean="0">
                      <a:latin typeface="Times New Roman"/>
                      <a:cs typeface="Times New Roman"/>
                    </a:rPr>
                    <a:t>DVCS </a:t>
                  </a:r>
                </a:p>
                <a:p>
                  <a:pPr algn="ctr"/>
                  <a:r>
                    <a:rPr lang="en-US" sz="1600" b="0" dirty="0" smtClean="0">
                      <a:latin typeface="Times New Roman"/>
                      <a:cs typeface="Times New Roman"/>
                    </a:rPr>
                    <a:t>&amp;</a:t>
                  </a:r>
                </a:p>
                <a:p>
                  <a:pPr algn="ctr"/>
                  <a:r>
                    <a:rPr lang="en-US" sz="1600" b="0" dirty="0" smtClean="0">
                      <a:latin typeface="Times New Roman"/>
                      <a:cs typeface="Times New Roman"/>
                    </a:rPr>
                    <a:t>BH -ISR</a:t>
                  </a:r>
                  <a:endParaRPr lang="en-US" sz="1600" b="0" dirty="0">
                    <a:latin typeface="Times New Roman"/>
                    <a:cs typeface="Times New Roman"/>
                  </a:endParaRPr>
                </a:p>
              </p:txBody>
            </p:sp>
            <p:sp>
              <p:nvSpPr>
                <p:cNvPr id="30" name="TextBox 29"/>
                <p:cNvSpPr txBox="1"/>
                <p:nvPr/>
              </p:nvSpPr>
              <p:spPr>
                <a:xfrm>
                  <a:off x="3900018" y="5114200"/>
                  <a:ext cx="954408" cy="830997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600" b="0" dirty="0" smtClean="0">
                      <a:latin typeface="Times New Roman"/>
                      <a:cs typeface="Times New Roman"/>
                    </a:rPr>
                    <a:t>DVCS </a:t>
                  </a:r>
                </a:p>
                <a:p>
                  <a:pPr algn="ctr"/>
                  <a:r>
                    <a:rPr lang="en-US" sz="1600" b="0" dirty="0" smtClean="0">
                      <a:latin typeface="Times New Roman"/>
                      <a:cs typeface="Times New Roman"/>
                    </a:rPr>
                    <a:t>&amp;</a:t>
                  </a:r>
                </a:p>
                <a:p>
                  <a:pPr algn="ctr"/>
                  <a:r>
                    <a:rPr lang="en-US" sz="1600" b="0" dirty="0" smtClean="0">
                      <a:latin typeface="Times New Roman"/>
                      <a:cs typeface="Times New Roman"/>
                    </a:rPr>
                    <a:t>BH -FSR</a:t>
                  </a:r>
                  <a:endParaRPr lang="en-US" sz="1600" b="0" dirty="0">
                    <a:latin typeface="Times New Roman"/>
                    <a:cs typeface="Times New Roman"/>
                  </a:endParaRPr>
                </a:p>
              </p:txBody>
            </p:sp>
          </p:grpSp>
          <p:pic>
            <p:nvPicPr>
              <p:cNvPr id="33" name="Picture 3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451100" y="1471242"/>
                <a:ext cx="359507" cy="269630"/>
              </a:xfrm>
              <a:prstGeom prst="rect">
                <a:avLst/>
              </a:prstGeom>
            </p:spPr>
          </p:pic>
          <p:sp>
            <p:nvSpPr>
              <p:cNvPr id="34" name="TextBox 33"/>
              <p:cNvSpPr txBox="1"/>
              <p:nvPr/>
            </p:nvSpPr>
            <p:spPr>
              <a:xfrm>
                <a:off x="2664066" y="1207477"/>
                <a:ext cx="35565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b="0" dirty="0" smtClean="0">
                    <a:latin typeface="Times New Roman"/>
                    <a:cs typeface="Times New Roman"/>
                  </a:rPr>
                  <a:t>q</a:t>
                </a:r>
                <a:r>
                  <a:rPr lang="en-US" sz="1600" b="0" baseline="-25000" dirty="0" smtClean="0">
                    <a:latin typeface="Times New Roman"/>
                    <a:cs typeface="Times New Roman"/>
                  </a:rPr>
                  <a:t>3</a:t>
                </a:r>
                <a:endParaRPr lang="en-US" sz="1600" b="0" baseline="-25000" dirty="0">
                  <a:latin typeface="Times New Roman"/>
                  <a:cs typeface="Times New Roman"/>
                </a:endParaRPr>
              </a:p>
            </p:txBody>
          </p:sp>
        </p:grpSp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5747424" y="1584620"/>
              <a:ext cx="324343" cy="269630"/>
            </a:xfrm>
            <a:prstGeom prst="rect">
              <a:avLst/>
            </a:prstGeom>
          </p:spPr>
        </p:pic>
        <p:sp>
          <p:nvSpPr>
            <p:cNvPr id="38" name="TextBox 37"/>
            <p:cNvSpPr txBox="1"/>
            <p:nvPr/>
          </p:nvSpPr>
          <p:spPr>
            <a:xfrm>
              <a:off x="5825578" y="1380447"/>
              <a:ext cx="3556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0" dirty="0" smtClean="0">
                  <a:latin typeface="Times New Roman"/>
                  <a:cs typeface="Times New Roman"/>
                </a:rPr>
                <a:t>q</a:t>
              </a:r>
              <a:r>
                <a:rPr lang="en-US" sz="1600" b="0" baseline="-25000" dirty="0" smtClean="0">
                  <a:latin typeface="Times New Roman"/>
                  <a:cs typeface="Times New Roman"/>
                </a:rPr>
                <a:t>3</a:t>
              </a:r>
              <a:endParaRPr lang="en-US" sz="1600" b="0" baseline="-25000" dirty="0">
                <a:latin typeface="Times New Roman"/>
                <a:cs typeface="Times New Roman"/>
              </a:endParaRPr>
            </a:p>
          </p:txBody>
        </p:sp>
      </p:grpSp>
      <p:sp>
        <p:nvSpPr>
          <p:cNvPr id="36" name="Slide Number Placeholder 3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253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suppression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pic>
        <p:nvPicPr>
          <p:cNvPr id="5" name="Picture 4" descr="20x250_bh_dvcs_energies.ep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0" y="647700"/>
            <a:ext cx="4813300" cy="4813300"/>
          </a:xfrm>
          <a:prstGeom prst="rect">
            <a:avLst/>
          </a:prstGeom>
        </p:spPr>
      </p:pic>
      <p:pic>
        <p:nvPicPr>
          <p:cNvPr id="6" name="Picture 5" descr="5x100_bh_dvcs_energies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1200" y="647700"/>
            <a:ext cx="4813300" cy="4813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98500" y="2755900"/>
            <a:ext cx="461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Eel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918366" y="5091668"/>
            <a:ext cx="400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Eγ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5091668"/>
            <a:ext cx="461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Eel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076166" y="2755900"/>
            <a:ext cx="461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Eel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076166" y="5091668"/>
            <a:ext cx="461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918366" y="2755900"/>
            <a:ext cx="400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Eγ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7349608" y="5091668"/>
            <a:ext cx="400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Eγ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7349608" y="2755900"/>
            <a:ext cx="400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Eγ</a:t>
            </a:r>
            <a:endParaRPr lang="en-US" dirty="0"/>
          </a:p>
        </p:txBody>
      </p:sp>
      <p:sp>
        <p:nvSpPr>
          <p:cNvPr id="17" name="Down Arrow 16"/>
          <p:cNvSpPr/>
          <p:nvPr/>
        </p:nvSpPr>
        <p:spPr>
          <a:xfrm>
            <a:off x="5091968" y="721440"/>
            <a:ext cx="219734" cy="43180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94800" y="5352534"/>
            <a:ext cx="49813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600" b="1" dirty="0" smtClean="0"/>
              <a:t>BH electron has very low energy (often below 1 </a:t>
            </a:r>
            <a:r>
              <a:rPr lang="en-US" sz="1600" b="1" dirty="0" err="1" smtClean="0"/>
              <a:t>GeV</a:t>
            </a:r>
            <a:r>
              <a:rPr lang="en-US" sz="1600" b="1" dirty="0" smtClean="0"/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b="1" dirty="0" smtClean="0"/>
              <a:t>Photon for BH (ISR) goes often forward (trough the beam pipe)</a:t>
            </a:r>
          </a:p>
          <a:p>
            <a:endParaRPr lang="en-US" sz="1600" b="1" dirty="0"/>
          </a:p>
        </p:txBody>
      </p:sp>
      <p:sp>
        <p:nvSpPr>
          <p:cNvPr id="22" name="Notched Right Arrow 21"/>
          <p:cNvSpPr/>
          <p:nvPr/>
        </p:nvSpPr>
        <p:spPr>
          <a:xfrm rot="7834775">
            <a:off x="555747" y="798036"/>
            <a:ext cx="345372" cy="203996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2918366" y="4689602"/>
            <a:ext cx="5779289" cy="1446710"/>
            <a:chOff x="2918366" y="4689602"/>
            <a:chExt cx="5779289" cy="1446710"/>
          </a:xfrm>
        </p:grpSpPr>
        <p:sp>
          <p:nvSpPr>
            <p:cNvPr id="19" name="TextBox 18"/>
            <p:cNvSpPr txBox="1"/>
            <p:nvPr/>
          </p:nvSpPr>
          <p:spPr>
            <a:xfrm>
              <a:off x="5222288" y="5551536"/>
              <a:ext cx="3475367" cy="584776"/>
            </a:xfrm>
            <a:prstGeom prst="rect">
              <a:avLst/>
            </a:prstGeom>
            <a:noFill/>
            <a:ln w="22225">
              <a:solidFill>
                <a:schemeClr val="tx2">
                  <a:lumMod val="60000"/>
                  <a:lumOff val="4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rgbClr val="000090"/>
                  </a:solidFill>
                </a:rPr>
                <a:t>Important: </a:t>
              </a:r>
              <a:r>
                <a:rPr lang="en-US" sz="1600" b="1" dirty="0" err="1" smtClean="0">
                  <a:solidFill>
                    <a:srgbClr val="000090"/>
                  </a:solidFill>
                </a:rPr>
                <a:t>em</a:t>
              </a:r>
              <a:r>
                <a:rPr lang="en-US" sz="1600" b="1" dirty="0" smtClean="0">
                  <a:solidFill>
                    <a:srgbClr val="000090"/>
                  </a:solidFill>
                </a:rPr>
                <a:t> Cal must discriminate clusters above noise down to 1 </a:t>
              </a:r>
              <a:r>
                <a:rPr lang="en-US" sz="1600" b="1" dirty="0" err="1" smtClean="0">
                  <a:solidFill>
                    <a:srgbClr val="000090"/>
                  </a:solidFill>
                </a:rPr>
                <a:t>GeV</a:t>
              </a:r>
              <a:endParaRPr lang="en-US" sz="1600" b="1" dirty="0">
                <a:solidFill>
                  <a:srgbClr val="000090"/>
                </a:solidFill>
              </a:endParaRPr>
            </a:p>
          </p:txBody>
        </p:sp>
        <p:cxnSp>
          <p:nvCxnSpPr>
            <p:cNvPr id="21" name="Straight Arrow Connector 20"/>
            <p:cNvCxnSpPr>
              <a:stCxn id="19" idx="0"/>
            </p:cNvCxnSpPr>
            <p:nvPr/>
          </p:nvCxnSpPr>
          <p:spPr>
            <a:xfrm rot="16200000" flipV="1">
              <a:off x="4508202" y="3099766"/>
              <a:ext cx="861934" cy="404160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>
              <a:stCxn id="19" idx="0"/>
            </p:cNvCxnSpPr>
            <p:nvPr/>
          </p:nvCxnSpPr>
          <p:spPr>
            <a:xfrm rot="5400000" flipH="1" flipV="1">
              <a:off x="6832379" y="5034307"/>
              <a:ext cx="644822" cy="38963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7045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suppression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pic>
        <p:nvPicPr>
          <p:cNvPr id="5" name="Picture 4" descr="5x100_bh_dvcs_nocuts.ep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0400" y="654050"/>
            <a:ext cx="4851400" cy="4851400"/>
          </a:xfrm>
          <a:prstGeom prst="rect">
            <a:avLst/>
          </a:prstGeom>
        </p:spPr>
      </p:pic>
      <p:sp>
        <p:nvSpPr>
          <p:cNvPr id="15" name="Notched Right Arrow 14"/>
          <p:cNvSpPr/>
          <p:nvPr/>
        </p:nvSpPr>
        <p:spPr>
          <a:xfrm rot="13750311">
            <a:off x="3012882" y="4792516"/>
            <a:ext cx="761257" cy="267586"/>
          </a:xfrm>
          <a:prstGeom prst="notchedRightArrow">
            <a:avLst>
              <a:gd name="adj1" fmla="val 564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685168" y="5268321"/>
            <a:ext cx="417610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 DVCS most of the photon are less “rear”</a:t>
            </a:r>
          </a:p>
          <a:p>
            <a:r>
              <a:rPr lang="en-US" dirty="0" smtClean="0"/>
              <a:t>Than the electrons:</a:t>
            </a:r>
          </a:p>
          <a:p>
            <a:r>
              <a:rPr lang="en-US" dirty="0" smtClean="0"/>
              <a:t>(</a:t>
            </a:r>
            <a:r>
              <a:rPr lang="en-US" dirty="0" err="1" smtClean="0"/>
              <a:t>θel-θ</a:t>
            </a:r>
            <a:r>
              <a:rPr lang="en-US" dirty="0" err="1" smtClean="0">
                <a:latin typeface="Symbol" charset="2"/>
                <a:cs typeface="Symbol" charset="2"/>
              </a:rPr>
              <a:t>g</a:t>
            </a:r>
            <a:r>
              <a:rPr lang="en-US" dirty="0" smtClean="0"/>
              <a:t>) &gt; 0  </a:t>
            </a:r>
            <a:r>
              <a:rPr lang="en-US" dirty="0" err="1" smtClean="0">
                <a:sym typeface="Wingdings"/>
              </a:rPr>
              <a:t></a:t>
            </a:r>
            <a:r>
              <a:rPr lang="en-US" dirty="0" smtClean="0">
                <a:sym typeface="Wingdings"/>
              </a:rPr>
              <a:t> rejects most of the BH</a:t>
            </a:r>
            <a:endParaRPr lang="en-US" dirty="0"/>
          </a:p>
        </p:txBody>
      </p:sp>
      <p:pic>
        <p:nvPicPr>
          <p:cNvPr id="6" name="Picture 5" descr="20x250_bh_dvcs_nocuts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4050"/>
            <a:ext cx="4781550" cy="4781550"/>
          </a:xfrm>
          <a:prstGeom prst="rect">
            <a:avLst/>
          </a:prstGeom>
        </p:spPr>
      </p:pic>
      <p:sp>
        <p:nvSpPr>
          <p:cNvPr id="14" name="Notched Right Arrow 13"/>
          <p:cNvSpPr/>
          <p:nvPr/>
        </p:nvSpPr>
        <p:spPr>
          <a:xfrm rot="17550478">
            <a:off x="116602" y="4856015"/>
            <a:ext cx="761257" cy="267586"/>
          </a:xfrm>
          <a:prstGeom prst="notchedRightArrow">
            <a:avLst>
              <a:gd name="adj1" fmla="val 564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20"/>
          <p:cNvGrpSpPr/>
          <p:nvPr/>
        </p:nvGrpSpPr>
        <p:grpSpPr>
          <a:xfrm>
            <a:off x="2362200" y="5225633"/>
            <a:ext cx="2094905" cy="1272977"/>
            <a:chOff x="213356" y="5172273"/>
            <a:chExt cx="2094905" cy="1272977"/>
          </a:xfrm>
        </p:grpSpPr>
        <p:pic>
          <p:nvPicPr>
            <p:cNvPr id="10" name="Picture 32"/>
            <p:cNvPicPr>
              <a:picLocks noChangeAspect="1" noChangeArrowheads="1"/>
            </p:cNvPicPr>
            <p:nvPr/>
          </p:nvPicPr>
          <p:blipFill>
            <a:blip r:embed="rId4"/>
            <a:srcRect l="55154"/>
            <a:stretch>
              <a:fillRect/>
            </a:stretch>
          </p:blipFill>
          <p:spPr bwMode="auto">
            <a:xfrm>
              <a:off x="213356" y="5277473"/>
              <a:ext cx="2094905" cy="116777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7" name="TextBox 16"/>
            <p:cNvSpPr txBox="1"/>
            <p:nvPr/>
          </p:nvSpPr>
          <p:spPr>
            <a:xfrm>
              <a:off x="728442" y="5172273"/>
              <a:ext cx="115475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/>
                <a:t>BH and DVCS</a:t>
              </a:r>
              <a:endParaRPr lang="en-US" sz="1400" b="1" dirty="0"/>
            </a:p>
          </p:txBody>
        </p:sp>
      </p:grpSp>
      <p:grpSp>
        <p:nvGrpSpPr>
          <p:cNvPr id="8" name="Group 18"/>
          <p:cNvGrpSpPr/>
          <p:nvPr/>
        </p:nvGrpSpPr>
        <p:grpSpPr>
          <a:xfrm>
            <a:off x="0" y="5200235"/>
            <a:ext cx="2094905" cy="1260275"/>
            <a:chOff x="2407245" y="5197673"/>
            <a:chExt cx="2094905" cy="1260275"/>
          </a:xfrm>
        </p:grpSpPr>
        <p:pic>
          <p:nvPicPr>
            <p:cNvPr id="9" name="Picture 31"/>
            <p:cNvPicPr>
              <a:picLocks noChangeAspect="1" noChangeArrowheads="1"/>
            </p:cNvPicPr>
            <p:nvPr/>
          </p:nvPicPr>
          <p:blipFill>
            <a:blip r:embed="rId4"/>
            <a:srcRect l="822" r="54330"/>
            <a:stretch>
              <a:fillRect/>
            </a:stretch>
          </p:blipFill>
          <p:spPr bwMode="auto">
            <a:xfrm>
              <a:off x="2407245" y="5290173"/>
              <a:ext cx="2094905" cy="116777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8" name="TextBox 17"/>
            <p:cNvSpPr txBox="1"/>
            <p:nvPr/>
          </p:nvSpPr>
          <p:spPr>
            <a:xfrm>
              <a:off x="2806700" y="5197673"/>
              <a:ext cx="12522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/>
                <a:t>BH dominated</a:t>
              </a:r>
              <a:endParaRPr lang="en-US" sz="1400" b="1" dirty="0"/>
            </a:p>
          </p:txBody>
        </p:sp>
      </p:grp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2343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073" y="5411965"/>
            <a:ext cx="8452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cuts </a:t>
            </a:r>
            <a:r>
              <a:rPr lang="en-US" sz="2400" b="1" dirty="0" smtClean="0">
                <a:solidFill>
                  <a:srgbClr val="FF0000"/>
                </a:solidFill>
              </a:rPr>
              <a:t>keep </a:t>
            </a:r>
            <a:r>
              <a:rPr lang="en-US" sz="2400" b="1" dirty="0" smtClean="0">
                <a:solidFill>
                  <a:srgbClr val="FF0000"/>
                </a:solidFill>
              </a:rPr>
              <a:t>BH below 60</a:t>
            </a:r>
            <a:r>
              <a:rPr lang="en-US" sz="2400" b="1" dirty="0" smtClean="0">
                <a:solidFill>
                  <a:srgbClr val="FF0000"/>
                </a:solidFill>
              </a:rPr>
              <a:t>% of the sample </a:t>
            </a:r>
            <a:r>
              <a:rPr lang="en-US" sz="2400" b="1" dirty="0" smtClean="0">
                <a:solidFill>
                  <a:srgbClr val="FF0000"/>
                </a:solidFill>
              </a:rPr>
              <a:t>at large y &gt; 0.5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suppression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886456" y="3335174"/>
            <a:ext cx="7495498" cy="1953352"/>
            <a:chOff x="116451" y="690425"/>
            <a:chExt cx="7495498" cy="1953352"/>
          </a:xfrm>
        </p:grpSpPr>
        <p:pic>
          <p:nvPicPr>
            <p:cNvPr id="4" name="Picture 3" descr="20x250_bh_dvcs_fig3.eps"/>
            <p:cNvPicPr>
              <a:picLocks noChangeAspect="1"/>
            </p:cNvPicPr>
            <p:nvPr/>
          </p:nvPicPr>
          <p:blipFill rotWithShape="1">
            <a:blip r:embed="rId2"/>
            <a:srcRect t="67528"/>
            <a:stretch/>
          </p:blipFill>
          <p:spPr>
            <a:xfrm>
              <a:off x="116451" y="690425"/>
              <a:ext cx="6015497" cy="1953352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817183" y="781616"/>
              <a:ext cx="16594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20 </a:t>
              </a:r>
              <a:r>
                <a:rPr lang="en-US" sz="2000" b="1" dirty="0" err="1" smtClean="0"/>
                <a:t>x</a:t>
              </a:r>
              <a:r>
                <a:rPr lang="en-US" sz="2000" b="1" dirty="0" smtClean="0"/>
                <a:t> 250 GeV</a:t>
              </a:r>
              <a:r>
                <a:rPr lang="en-US" sz="2000" b="1" baseline="30000" dirty="0" smtClean="0"/>
                <a:t>2</a:t>
              </a:r>
              <a:endParaRPr lang="en-US" sz="2000" b="1" baseline="30000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543681" y="781616"/>
              <a:ext cx="306826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-- </a:t>
              </a:r>
              <a:r>
                <a:rPr lang="en-US" b="1" dirty="0" smtClean="0">
                  <a:solidFill>
                    <a:srgbClr val="0000FF"/>
                  </a:solidFill>
                </a:rPr>
                <a:t>NO BH suppression </a:t>
              </a:r>
              <a:r>
                <a:rPr lang="en-US" b="1" dirty="0" smtClean="0">
                  <a:solidFill>
                    <a:srgbClr val="0000FF"/>
                  </a:solidFill>
                </a:rPr>
                <a:t>cuts</a:t>
              </a:r>
              <a:endParaRPr lang="en-US" b="1" dirty="0" smtClean="0">
                <a:solidFill>
                  <a:srgbClr val="FF0000"/>
                </a:solidFill>
              </a:endParaRPr>
            </a:p>
            <a:p>
              <a:r>
                <a:rPr lang="en-US" b="1" dirty="0" smtClean="0"/>
                <a:t>-- </a:t>
              </a:r>
              <a:r>
                <a:rPr lang="en-US" b="1" dirty="0" smtClean="0"/>
                <a:t>BH suppression cuts applied</a:t>
              </a:r>
              <a:endParaRPr lang="en-US" b="1" dirty="0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721356" y="742808"/>
            <a:ext cx="368159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kinematic cuts:</a:t>
            </a:r>
          </a:p>
          <a:p>
            <a:r>
              <a:rPr lang="en-US" sz="2400" dirty="0" smtClean="0"/>
              <a:t>0.01 </a:t>
            </a:r>
            <a:r>
              <a:rPr lang="en-US" sz="2400" dirty="0" smtClean="0"/>
              <a:t>&lt; y &lt; 0.6</a:t>
            </a:r>
          </a:p>
          <a:p>
            <a:r>
              <a:rPr lang="en-US" sz="2400" dirty="0" smtClean="0"/>
              <a:t>10</a:t>
            </a:r>
            <a:r>
              <a:rPr lang="en-US" sz="2400" baseline="30000" dirty="0" smtClean="0"/>
              <a:t>-4</a:t>
            </a:r>
            <a:r>
              <a:rPr lang="en-US" sz="2400" dirty="0" smtClean="0"/>
              <a:t> &lt; </a:t>
            </a:r>
            <a:r>
              <a:rPr lang="en-US" sz="2400" dirty="0" err="1" smtClean="0"/>
              <a:t>x</a:t>
            </a:r>
            <a:r>
              <a:rPr lang="en-US" sz="2400" dirty="0" smtClean="0"/>
              <a:t> &lt; 0.1</a:t>
            </a:r>
          </a:p>
          <a:p>
            <a:r>
              <a:rPr lang="en-US" sz="2400" dirty="0" smtClean="0"/>
              <a:t>0.01 &lt; |</a:t>
            </a:r>
            <a:r>
              <a:rPr lang="en-US" sz="2400" dirty="0" err="1" smtClean="0"/>
              <a:t>t</a:t>
            </a:r>
            <a:r>
              <a:rPr lang="en-US" sz="2400" dirty="0" smtClean="0"/>
              <a:t>| &lt; 1.0 GeV</a:t>
            </a:r>
            <a:r>
              <a:rPr lang="en-US" sz="2400" baseline="30000" dirty="0" smtClean="0"/>
              <a:t>2</a:t>
            </a:r>
          </a:p>
          <a:p>
            <a:r>
              <a:rPr lang="en-US" sz="2400" dirty="0" smtClean="0"/>
              <a:t>1.0 &lt; Q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 &lt; 100 GeV</a:t>
            </a:r>
            <a:r>
              <a:rPr lang="en-US" sz="2400" baseline="30000" dirty="0" smtClean="0"/>
              <a:t>2</a:t>
            </a:r>
          </a:p>
          <a:p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148586" y="737041"/>
            <a:ext cx="34726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BH suppression cuts:</a:t>
            </a:r>
            <a:endParaRPr lang="en-US" sz="2400" b="1" dirty="0" smtClean="0">
              <a:solidFill>
                <a:srgbClr val="0000FF"/>
              </a:solidFill>
            </a:endParaRPr>
          </a:p>
          <a:p>
            <a:r>
              <a:rPr lang="en-US" sz="2400" dirty="0" err="1" smtClean="0"/>
              <a:t>Theta_el</a:t>
            </a:r>
            <a:r>
              <a:rPr lang="en-US" sz="2400" dirty="0" smtClean="0"/>
              <a:t> – </a:t>
            </a:r>
            <a:r>
              <a:rPr lang="en-US" sz="2400" dirty="0" err="1" smtClean="0"/>
              <a:t>Theta_g</a:t>
            </a:r>
            <a:r>
              <a:rPr lang="en-US" sz="2400" dirty="0" smtClean="0"/>
              <a:t> &gt; 0</a:t>
            </a:r>
          </a:p>
          <a:p>
            <a:r>
              <a:rPr lang="en-US" sz="2400" dirty="0" err="1" smtClean="0"/>
              <a:t>Theta_el</a:t>
            </a:r>
            <a:r>
              <a:rPr lang="en-US" sz="2400" dirty="0" smtClean="0"/>
              <a:t> &lt; pi – 0.02</a:t>
            </a:r>
          </a:p>
          <a:p>
            <a:r>
              <a:rPr lang="en-US" sz="2400" dirty="0" err="1" smtClean="0"/>
              <a:t>Theta_g</a:t>
            </a:r>
            <a:r>
              <a:rPr lang="en-US" sz="2400" dirty="0" smtClean="0"/>
              <a:t> &lt; pi – 0.02</a:t>
            </a:r>
          </a:p>
          <a:p>
            <a:r>
              <a:rPr lang="en-US" sz="2400" dirty="0" err="1" smtClean="0"/>
              <a:t>E_el</a:t>
            </a:r>
            <a:r>
              <a:rPr lang="en-US" sz="2400" dirty="0" smtClean="0"/>
              <a:t> &gt; 1 </a:t>
            </a:r>
            <a:r>
              <a:rPr lang="en-US" sz="2400" dirty="0" err="1" smtClean="0"/>
              <a:t>GeV</a:t>
            </a:r>
            <a:r>
              <a:rPr lang="en-US" sz="2400" dirty="0" smtClean="0"/>
              <a:t> </a:t>
            </a:r>
          </a:p>
          <a:p>
            <a:r>
              <a:rPr lang="en-US" sz="2400" dirty="0" err="1" smtClean="0"/>
              <a:t>E_g</a:t>
            </a:r>
            <a:r>
              <a:rPr lang="en-US" sz="2400" dirty="0" smtClean="0"/>
              <a:t> &gt; 1 </a:t>
            </a:r>
            <a:r>
              <a:rPr lang="en-US" sz="2400" dirty="0" err="1" smtClean="0"/>
              <a:t>GeV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0229416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724651" y="3810302"/>
            <a:ext cx="24193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BH subtraction will be not an issue for </a:t>
            </a:r>
            <a:r>
              <a:rPr lang="en-US" b="1" dirty="0" err="1" smtClean="0">
                <a:solidFill>
                  <a:srgbClr val="000090"/>
                </a:solidFill>
              </a:rPr>
              <a:t>y</a:t>
            </a:r>
            <a:r>
              <a:rPr lang="en-US" b="1" dirty="0" smtClean="0">
                <a:solidFill>
                  <a:srgbClr val="000090"/>
                </a:solidFill>
              </a:rPr>
              <a:t>&lt;0.6 </a:t>
            </a:r>
            <a:endParaRPr lang="en-US" b="1" dirty="0">
              <a:solidFill>
                <a:srgbClr val="00009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94575" y="3441213"/>
            <a:ext cx="1549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20 </a:t>
            </a:r>
            <a:r>
              <a:rPr lang="en-US" b="1" dirty="0" err="1" smtClean="0">
                <a:solidFill>
                  <a:srgbClr val="FF0000"/>
                </a:solidFill>
              </a:rPr>
              <a:t>x</a:t>
            </a:r>
            <a:r>
              <a:rPr lang="en-US" b="1" dirty="0" smtClean="0">
                <a:solidFill>
                  <a:srgbClr val="FF0000"/>
                </a:solidFill>
              </a:rPr>
              <a:t> 250 GeV</a:t>
            </a:r>
            <a:r>
              <a:rPr lang="en-US" b="1" baseline="30000" dirty="0" smtClean="0">
                <a:solidFill>
                  <a:srgbClr val="FF0000"/>
                </a:solidFill>
              </a:rPr>
              <a:t>2</a:t>
            </a:r>
            <a:endParaRPr lang="en-US" b="1" baseline="30000" dirty="0">
              <a:solidFill>
                <a:srgbClr val="FF0000"/>
              </a:solidFill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6616700" y="82587"/>
            <a:ext cx="2445240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fraction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597682" y="292319"/>
            <a:ext cx="5167415" cy="369332"/>
            <a:chOff x="597682" y="292319"/>
            <a:chExt cx="5167415" cy="369332"/>
          </a:xfrm>
        </p:grpSpPr>
        <p:sp>
          <p:nvSpPr>
            <p:cNvPr id="10" name="Notched Right Arrow 9"/>
            <p:cNvSpPr/>
            <p:nvPr/>
          </p:nvSpPr>
          <p:spPr>
            <a:xfrm>
              <a:off x="597682" y="426873"/>
              <a:ext cx="4760110" cy="188848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347119" y="292319"/>
              <a:ext cx="4179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Q</a:t>
              </a:r>
              <a:r>
                <a:rPr lang="en-US" b="1" baseline="30000" dirty="0" smtClean="0">
                  <a:solidFill>
                    <a:srgbClr val="0000FF"/>
                  </a:solidFill>
                </a:rPr>
                <a:t>2</a:t>
              </a:r>
              <a:endParaRPr lang="en-US" b="1" baseline="300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637021" y="469561"/>
            <a:ext cx="300082" cy="5662569"/>
            <a:chOff x="5637021" y="426873"/>
            <a:chExt cx="300082" cy="5662569"/>
          </a:xfrm>
        </p:grpSpPr>
        <p:sp>
          <p:nvSpPr>
            <p:cNvPr id="15" name="Notched Right Arrow 14"/>
            <p:cNvSpPr/>
            <p:nvPr/>
          </p:nvSpPr>
          <p:spPr>
            <a:xfrm rot="5400000">
              <a:off x="3081125" y="3016421"/>
              <a:ext cx="5367944" cy="188848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637021" y="5720110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err="1" smtClean="0">
                  <a:solidFill>
                    <a:srgbClr val="0000FF"/>
                  </a:solidFill>
                </a:rPr>
                <a:t>x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3500" y="-76200"/>
            <a:ext cx="6553200" cy="6556318"/>
            <a:chOff x="63500" y="-76200"/>
            <a:chExt cx="6553200" cy="6556318"/>
          </a:xfrm>
        </p:grpSpPr>
        <p:pic>
          <p:nvPicPr>
            <p:cNvPr id="7" name="Picture 6" descr="20x250_gpd_bhfracbinbybin.eps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500" y="-76200"/>
              <a:ext cx="6553200" cy="655320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5481477" y="6110786"/>
              <a:ext cx="300082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b="1" dirty="0" err="1" smtClean="0"/>
                <a:t>y</a:t>
              </a:r>
              <a:endParaRPr lang="en-US" b="1" dirty="0"/>
            </a:p>
          </p:txBody>
        </p:sp>
      </p:grp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6794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817231" y="1226861"/>
            <a:ext cx="24193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BH subtraction will be relevant at low beam-energies, at large </a:t>
            </a:r>
            <a:r>
              <a:rPr lang="en-US" b="1" dirty="0" err="1" smtClean="0">
                <a:solidFill>
                  <a:srgbClr val="000090"/>
                </a:solidFill>
              </a:rPr>
              <a:t>y</a:t>
            </a:r>
            <a:r>
              <a:rPr lang="en-US" b="1" dirty="0" smtClean="0">
                <a:solidFill>
                  <a:srgbClr val="000090"/>
                </a:solidFill>
              </a:rPr>
              <a:t>, depending on the x-Q</a:t>
            </a:r>
            <a:r>
              <a:rPr lang="en-US" b="1" baseline="30000" dirty="0" smtClean="0">
                <a:solidFill>
                  <a:srgbClr val="000090"/>
                </a:solidFill>
              </a:rPr>
              <a:t>2</a:t>
            </a:r>
            <a:r>
              <a:rPr lang="en-US" b="1" dirty="0" smtClean="0">
                <a:solidFill>
                  <a:srgbClr val="000090"/>
                </a:solidFill>
              </a:rPr>
              <a:t> bin</a:t>
            </a:r>
            <a:endParaRPr lang="en-US" b="1" dirty="0">
              <a:solidFill>
                <a:srgbClr val="00009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24331" y="2586671"/>
            <a:ext cx="11332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  <a:latin typeface="Comic Sans MS"/>
                <a:cs typeface="Comic Sans MS"/>
              </a:rPr>
              <a:t>BUT…</a:t>
            </a:r>
            <a:endParaRPr lang="en-US" sz="2400" b="1" i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87155" y="857772"/>
            <a:ext cx="14320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5 </a:t>
            </a:r>
            <a:r>
              <a:rPr lang="en-US" b="1" dirty="0" err="1" smtClean="0">
                <a:solidFill>
                  <a:srgbClr val="FF0000"/>
                </a:solidFill>
              </a:rPr>
              <a:t>x</a:t>
            </a:r>
            <a:r>
              <a:rPr lang="en-US" b="1" dirty="0" smtClean="0">
                <a:solidFill>
                  <a:srgbClr val="FF0000"/>
                </a:solidFill>
              </a:rPr>
              <a:t> 100 GeV</a:t>
            </a:r>
            <a:r>
              <a:rPr lang="en-US" b="1" baseline="30000" dirty="0" smtClean="0">
                <a:solidFill>
                  <a:srgbClr val="FF0000"/>
                </a:solidFill>
              </a:rPr>
              <a:t>2</a:t>
            </a:r>
            <a:endParaRPr lang="en-US" b="1" baseline="30000" dirty="0">
              <a:solidFill>
                <a:srgbClr val="FF0000"/>
              </a:solidFill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6724650" y="82587"/>
            <a:ext cx="2337290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fraction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86893" y="3245989"/>
            <a:ext cx="25087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Stage 1-2 overlapping:</a:t>
            </a:r>
          </a:p>
          <a:p>
            <a:r>
              <a:rPr lang="en-US" dirty="0" err="1" smtClean="0"/>
              <a:t>x</a:t>
            </a:r>
            <a:r>
              <a:rPr lang="en-US" dirty="0" smtClean="0"/>
              <a:t>-sec. measurements in stage 2 at low-</a:t>
            </a:r>
            <a:r>
              <a:rPr lang="en-US" dirty="0" err="1" smtClean="0"/>
              <a:t>y</a:t>
            </a:r>
            <a:r>
              <a:rPr lang="en-US" dirty="0" smtClean="0"/>
              <a:t> can cross-check the BH </a:t>
            </a:r>
            <a:r>
              <a:rPr lang="en-US" dirty="0" err="1" smtClean="0"/>
              <a:t>subtrac</a:t>
            </a:r>
            <a:r>
              <a:rPr lang="en-US" dirty="0" smtClean="0"/>
              <a:t>. made in stage 1   </a:t>
            </a:r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597682" y="431055"/>
            <a:ext cx="5167415" cy="369332"/>
            <a:chOff x="597682" y="292319"/>
            <a:chExt cx="5167415" cy="369332"/>
          </a:xfrm>
        </p:grpSpPr>
        <p:sp>
          <p:nvSpPr>
            <p:cNvPr id="13" name="Notched Right Arrow 12"/>
            <p:cNvSpPr/>
            <p:nvPr/>
          </p:nvSpPr>
          <p:spPr>
            <a:xfrm>
              <a:off x="597682" y="426873"/>
              <a:ext cx="4760110" cy="188848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347119" y="292319"/>
              <a:ext cx="4179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Q</a:t>
              </a:r>
              <a:r>
                <a:rPr lang="en-US" b="1" baseline="30000" dirty="0" smtClean="0">
                  <a:solidFill>
                    <a:srgbClr val="0000FF"/>
                  </a:solidFill>
                </a:rPr>
                <a:t>2</a:t>
              </a:r>
              <a:endParaRPr lang="en-US" b="1" baseline="300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637021" y="469561"/>
            <a:ext cx="300082" cy="5662569"/>
            <a:chOff x="5637021" y="426873"/>
            <a:chExt cx="300082" cy="5662569"/>
          </a:xfrm>
        </p:grpSpPr>
        <p:sp>
          <p:nvSpPr>
            <p:cNvPr id="16" name="Notched Right Arrow 15"/>
            <p:cNvSpPr/>
            <p:nvPr/>
          </p:nvSpPr>
          <p:spPr>
            <a:xfrm rot="5400000">
              <a:off x="3081125" y="3016421"/>
              <a:ext cx="5367944" cy="188848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637021" y="5720110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err="1" smtClean="0">
                  <a:solidFill>
                    <a:srgbClr val="0000FF"/>
                  </a:solidFill>
                </a:rPr>
                <a:t>x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0" y="0"/>
            <a:ext cx="6686550" cy="6694788"/>
            <a:chOff x="38100" y="-107950"/>
            <a:chExt cx="6686550" cy="6694788"/>
          </a:xfrm>
        </p:grpSpPr>
        <p:pic>
          <p:nvPicPr>
            <p:cNvPr id="5" name="Picture 4" descr="5x100_gpd_bhfracbinbybin.eps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" y="-107950"/>
              <a:ext cx="6686550" cy="668655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5593499" y="6217506"/>
              <a:ext cx="300082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b="1" dirty="0" err="1" smtClean="0"/>
                <a:t>y</a:t>
              </a:r>
              <a:endParaRPr lang="en-US" b="1" dirty="0"/>
            </a:p>
          </p:txBody>
        </p:sp>
      </p:grp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7347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019800" y="671446"/>
            <a:ext cx="3124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the energy spectrum of the emitted BH photon in process 4 for two  different EIC beam energy combinations.</a:t>
            </a:r>
          </a:p>
          <a:p>
            <a:endParaRPr lang="en-US" sz="1600" dirty="0"/>
          </a:p>
          <a:p>
            <a:r>
              <a:rPr lang="en-US" sz="1600" dirty="0" smtClean="0"/>
              <a:t>the right plots show the same photon spectra but requiring</a:t>
            </a:r>
          </a:p>
          <a:p>
            <a:r>
              <a:rPr lang="en-US" sz="1600" b="1" dirty="0" err="1" smtClean="0">
                <a:solidFill>
                  <a:srgbClr val="0000FF"/>
                </a:solidFill>
              </a:rPr>
              <a:t>E</a:t>
            </a:r>
            <a:r>
              <a:rPr lang="en-US" sz="1600" b="1" baseline="-25000" dirty="0" err="1" smtClean="0">
                <a:solidFill>
                  <a:srgbClr val="0000FF"/>
                </a:solidFill>
                <a:latin typeface="Symbol" charset="2"/>
                <a:cs typeface="Symbol" charset="2"/>
              </a:rPr>
              <a:t>g</a:t>
            </a:r>
            <a:r>
              <a:rPr lang="en-US" sz="1600" b="1" dirty="0" smtClean="0">
                <a:solidFill>
                  <a:srgbClr val="0000FF"/>
                </a:solidFill>
              </a:rPr>
              <a:t> = 0.02 * </a:t>
            </a:r>
            <a:r>
              <a:rPr lang="en-US" sz="1600" b="1" dirty="0" err="1" smtClean="0">
                <a:solidFill>
                  <a:srgbClr val="0000FF"/>
                </a:solidFill>
              </a:rPr>
              <a:t>E</a:t>
            </a:r>
            <a:r>
              <a:rPr lang="en-US" sz="1600" b="1" baseline="-25000" dirty="0" err="1" smtClean="0">
                <a:solidFill>
                  <a:srgbClr val="0000FF"/>
                </a:solidFill>
              </a:rPr>
              <a:t>e</a:t>
            </a:r>
            <a:r>
              <a:rPr lang="en-US" sz="1600" b="1" dirty="0" smtClean="0">
                <a:solidFill>
                  <a:srgbClr val="0000FF"/>
                </a:solidFill>
              </a:rPr>
              <a:t> </a:t>
            </a:r>
          </a:p>
          <a:p>
            <a:endParaRPr lang="en-US" sz="1600" dirty="0"/>
          </a:p>
          <a:p>
            <a:r>
              <a:rPr lang="en-US" sz="1600" dirty="0" smtClean="0"/>
              <a:t>Photons with </a:t>
            </a:r>
            <a:r>
              <a:rPr lang="en-US" sz="1600" dirty="0" err="1" smtClean="0"/>
              <a:t>E</a:t>
            </a:r>
            <a:r>
              <a:rPr lang="en-US" sz="1600" baseline="-25000" dirty="0" err="1" smtClean="0">
                <a:latin typeface="Symbol" charset="2"/>
                <a:cs typeface="Symbol" charset="2"/>
              </a:rPr>
              <a:t>g</a:t>
            </a:r>
            <a:r>
              <a:rPr lang="en-US" sz="1600" dirty="0" smtClean="0"/>
              <a:t> &lt; </a:t>
            </a:r>
            <a:r>
              <a:rPr lang="en-US" sz="1600" dirty="0"/>
              <a:t>0.02 </a:t>
            </a:r>
            <a:r>
              <a:rPr lang="en-US" sz="1600" dirty="0" err="1" smtClean="0"/>
              <a:t>E</a:t>
            </a:r>
            <a:r>
              <a:rPr lang="en-US" sz="1600" baseline="-25000" dirty="0" err="1" smtClean="0"/>
              <a:t>e</a:t>
            </a:r>
            <a:r>
              <a:rPr lang="en-US" sz="1600" baseline="-25000" dirty="0" smtClean="0"/>
              <a:t> </a:t>
            </a:r>
            <a:r>
              <a:rPr lang="en-US" sz="1600" dirty="0" smtClean="0"/>
              <a:t>do not result in a significant correction for the event kinematics. </a:t>
            </a: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Contribution from ISR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537569" y="3733802"/>
            <a:ext cx="1996831" cy="2433331"/>
            <a:chOff x="6689969" y="3556002"/>
            <a:chExt cx="1996831" cy="2433331"/>
          </a:xfrm>
        </p:grpSpPr>
        <p:grpSp>
          <p:nvGrpSpPr>
            <p:cNvPr id="2" name="Group 10"/>
            <p:cNvGrpSpPr/>
            <p:nvPr/>
          </p:nvGrpSpPr>
          <p:grpSpPr>
            <a:xfrm>
              <a:off x="6689969" y="3556002"/>
              <a:ext cx="1996831" cy="1866900"/>
              <a:chOff x="552938" y="3379788"/>
              <a:chExt cx="1996831" cy="1866900"/>
            </a:xfrm>
          </p:grpSpPr>
          <p:pic>
            <p:nvPicPr>
              <p:cNvPr id="8" name="Picture 7" descr="fig_DVCS-BH.eps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4184"/>
              <a:stretch/>
            </p:blipFill>
            <p:spPr>
              <a:xfrm>
                <a:off x="552938" y="3379788"/>
                <a:ext cx="1996831" cy="1866900"/>
              </a:xfrm>
              <a:prstGeom prst="rect">
                <a:avLst/>
              </a:prstGeom>
            </p:spPr>
          </p:pic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01433" y="3845167"/>
                <a:ext cx="359507" cy="269630"/>
              </a:xfrm>
              <a:prstGeom prst="rect">
                <a:avLst/>
              </a:prstGeom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914399" y="3581402"/>
                <a:ext cx="35565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b="0" dirty="0" smtClean="0">
                    <a:latin typeface="Times New Roman"/>
                    <a:cs typeface="Times New Roman"/>
                  </a:rPr>
                  <a:t>q</a:t>
                </a:r>
                <a:r>
                  <a:rPr lang="en-US" sz="1600" b="0" baseline="-25000" dirty="0" smtClean="0">
                    <a:latin typeface="Times New Roman"/>
                    <a:cs typeface="Times New Roman"/>
                  </a:rPr>
                  <a:t>3</a:t>
                </a:r>
                <a:endParaRPr lang="en-US" sz="1600" b="0" baseline="-25000" dirty="0">
                  <a:latin typeface="Times New Roman"/>
                  <a:cs typeface="Times New Roman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7287836" y="5158336"/>
              <a:ext cx="915635" cy="83099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0" dirty="0" smtClean="0">
                  <a:latin typeface="Times New Roman"/>
                  <a:cs typeface="Times New Roman"/>
                </a:rPr>
                <a:t>DVCS </a:t>
              </a:r>
            </a:p>
            <a:p>
              <a:pPr algn="ctr"/>
              <a:r>
                <a:rPr lang="en-US" sz="1600" b="0" dirty="0" smtClean="0">
                  <a:latin typeface="Times New Roman"/>
                  <a:cs typeface="Times New Roman"/>
                </a:rPr>
                <a:t>&amp;</a:t>
              </a:r>
            </a:p>
            <a:p>
              <a:pPr algn="ctr"/>
              <a:r>
                <a:rPr lang="en-US" sz="1600" b="0" dirty="0" smtClean="0">
                  <a:latin typeface="Times New Roman"/>
                  <a:cs typeface="Times New Roman"/>
                </a:rPr>
                <a:t>BH -ISR</a:t>
              </a:r>
              <a:endParaRPr lang="en-US" sz="1600" b="0" dirty="0">
                <a:latin typeface="Times New Roman"/>
                <a:cs typeface="Times New Roman"/>
              </a:endParaRPr>
            </a:p>
          </p:txBody>
        </p:sp>
        <p:grpSp>
          <p:nvGrpSpPr>
            <p:cNvPr id="11" name="Group 24"/>
            <p:cNvGrpSpPr/>
            <p:nvPr/>
          </p:nvGrpSpPr>
          <p:grpSpPr>
            <a:xfrm>
              <a:off x="7964125" y="3654668"/>
              <a:ext cx="478692" cy="468923"/>
              <a:chOff x="2868247" y="699477"/>
              <a:chExt cx="478692" cy="468923"/>
            </a:xfrm>
          </p:grpSpPr>
          <p:sp>
            <p:nvSpPr>
              <p:cNvPr id="13" name="Oval 12"/>
              <p:cNvSpPr/>
              <p:nvPr/>
            </p:nvSpPr>
            <p:spPr bwMode="auto">
              <a:xfrm>
                <a:off x="2868247" y="699477"/>
                <a:ext cx="478692" cy="468923"/>
              </a:xfrm>
              <a:prstGeom prst="ellipse">
                <a:avLst/>
              </a:prstGeom>
              <a:noFill/>
              <a:ln w="1905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-112" charset="0"/>
                  <a:ea typeface="ＭＳ Ｐゴシック" pitchFamily="-112" charset="-128"/>
                  <a:cs typeface="ＭＳ Ｐゴシック" pitchFamily="-112" charset="-128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2946400" y="748323"/>
                <a:ext cx="32573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4</a:t>
                </a:r>
              </a:p>
            </p:txBody>
          </p:sp>
        </p:grpSp>
      </p:grp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pic>
        <p:nvPicPr>
          <p:cNvPr id="4" name="Picture 3" descr="isr_energy.eps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74" r="7853" b="2826"/>
          <a:stretch/>
        </p:blipFill>
        <p:spPr>
          <a:xfrm>
            <a:off x="-8826" y="690425"/>
            <a:ext cx="5623723" cy="5480454"/>
          </a:xfrm>
          <a:prstGeom prst="rect">
            <a:avLst/>
          </a:prstGeom>
        </p:spPr>
      </p:pic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998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sr_summary.ep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060" y="402176"/>
            <a:ext cx="5732641" cy="573264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54701" y="988946"/>
            <a:ext cx="32893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Fraction of process 4  (ISR events) for 3 Q</a:t>
            </a:r>
            <a:r>
              <a:rPr lang="en-US" baseline="30000" dirty="0" smtClean="0"/>
              <a:t>2</a:t>
            </a:r>
            <a:r>
              <a:rPr lang="en-US" dirty="0" smtClean="0"/>
              <a:t>-bins as </a:t>
            </a:r>
            <a:r>
              <a:rPr lang="en-US" dirty="0" err="1" smtClean="0"/>
              <a:t>fct</a:t>
            </a:r>
            <a:r>
              <a:rPr lang="en-US" dirty="0" smtClean="0"/>
              <a:t> of x for 2 EIC beam energy combinations.</a:t>
            </a:r>
          </a:p>
          <a:p>
            <a:r>
              <a:rPr lang="en-US" b="1" dirty="0" smtClean="0">
                <a:solidFill>
                  <a:srgbClr val="0000FF"/>
                </a:solidFill>
              </a:rPr>
              <a:t>Only ISR with </a:t>
            </a:r>
            <a:r>
              <a:rPr lang="en-US" b="1" dirty="0" err="1" smtClean="0">
                <a:solidFill>
                  <a:srgbClr val="0000FF"/>
                </a:solidFill>
              </a:rPr>
              <a:t>E</a:t>
            </a:r>
            <a:r>
              <a:rPr lang="en-US" b="1" baseline="-25000" dirty="0" err="1" smtClean="0">
                <a:solidFill>
                  <a:srgbClr val="0000FF"/>
                </a:solidFill>
                <a:latin typeface="Symbol" charset="2"/>
                <a:cs typeface="Symbol" charset="2"/>
              </a:rPr>
              <a:t>g</a:t>
            </a:r>
            <a:r>
              <a:rPr lang="en-US" b="1" dirty="0" smtClean="0">
                <a:solidFill>
                  <a:srgbClr val="0000FF"/>
                </a:solidFill>
              </a:rPr>
              <a:t> = 0.02 </a:t>
            </a:r>
            <a:r>
              <a:rPr lang="en-US" b="1" dirty="0" err="1" smtClean="0">
                <a:solidFill>
                  <a:srgbClr val="0000FF"/>
                </a:solidFill>
              </a:rPr>
              <a:t>E</a:t>
            </a:r>
            <a:r>
              <a:rPr lang="en-US" b="1" baseline="-25000" dirty="0" err="1" smtClean="0">
                <a:solidFill>
                  <a:srgbClr val="0000FF"/>
                </a:solidFill>
              </a:rPr>
              <a:t>e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</a:p>
          <a:p>
            <a:endParaRPr lang="en-US" dirty="0" smtClean="0"/>
          </a:p>
          <a:p>
            <a:r>
              <a:rPr lang="en-US" b="1" dirty="0" smtClean="0">
                <a:solidFill>
                  <a:srgbClr val="FF0000"/>
                </a:solidFill>
              </a:rPr>
              <a:t>ONLY 15% of the events emit a photon with &gt; 2% energy of the incoming electron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Contribution from ISR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245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Proton imaging in multi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-dimensions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</a:t>
            </a:fld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4653123" y="115622"/>
            <a:ext cx="4333665" cy="4036900"/>
            <a:chOff x="4653123" y="174922"/>
            <a:chExt cx="4333665" cy="4036900"/>
          </a:xfrm>
        </p:grpSpPr>
        <p:sp>
          <p:nvSpPr>
            <p:cNvPr id="9" name="Abgerundetes Rechteck 9"/>
            <p:cNvSpPr/>
            <p:nvPr/>
          </p:nvSpPr>
          <p:spPr>
            <a:xfrm>
              <a:off x="4653123" y="1147581"/>
              <a:ext cx="4333665" cy="3064241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feld 24"/>
            <p:cNvSpPr txBox="1"/>
            <p:nvPr/>
          </p:nvSpPr>
          <p:spPr>
            <a:xfrm>
              <a:off x="5192347" y="1466871"/>
              <a:ext cx="3703858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what is the spatial distribution of</a:t>
              </a:r>
            </a:p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quarks and gluons in nucleons/nuclei?</a:t>
              </a:r>
            </a:p>
          </p:txBody>
        </p:sp>
        <p:pic>
          <p:nvPicPr>
            <p:cNvPr id="11" name="Bild 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44799" y="174922"/>
              <a:ext cx="1183405" cy="932380"/>
            </a:xfrm>
            <a:prstGeom prst="rect">
              <a:avLst/>
            </a:prstGeom>
          </p:spPr>
        </p:pic>
        <p:grpSp>
          <p:nvGrpSpPr>
            <p:cNvPr id="13" name="Gruppierung 7"/>
            <p:cNvGrpSpPr/>
            <p:nvPr/>
          </p:nvGrpSpPr>
          <p:grpSpPr>
            <a:xfrm>
              <a:off x="4789101" y="1735367"/>
              <a:ext cx="670191" cy="524904"/>
              <a:chOff x="171450" y="2291391"/>
              <a:chExt cx="822748" cy="698500"/>
            </a:xfrm>
          </p:grpSpPr>
          <p:pic>
            <p:nvPicPr>
              <p:cNvPr id="14" name="Bild 2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15" name="Textfeld 29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grpSp>
          <p:nvGrpSpPr>
            <p:cNvPr id="16" name="Gruppierung 7"/>
            <p:cNvGrpSpPr/>
            <p:nvPr/>
          </p:nvGrpSpPr>
          <p:grpSpPr>
            <a:xfrm>
              <a:off x="4789101" y="2640421"/>
              <a:ext cx="670191" cy="524904"/>
              <a:chOff x="171450" y="2291391"/>
              <a:chExt cx="822748" cy="698500"/>
            </a:xfrm>
          </p:grpSpPr>
          <p:pic>
            <p:nvPicPr>
              <p:cNvPr id="17" name="Bild 3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18" name="Textfeld 32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19" name="Textfeld 33"/>
            <p:cNvSpPr txBox="1"/>
            <p:nvPr/>
          </p:nvSpPr>
          <p:spPr>
            <a:xfrm>
              <a:off x="5343183" y="3409580"/>
              <a:ext cx="2732639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possible window to</a:t>
              </a:r>
            </a:p>
            <a:p>
              <a:pPr algn="ctr"/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orbital angular momentum</a:t>
              </a:r>
              <a:endParaRPr lang="en-US" sz="1600" b="1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20" name="Textfeld 35"/>
            <p:cNvSpPr txBox="1"/>
            <p:nvPr/>
          </p:nvSpPr>
          <p:spPr>
            <a:xfrm>
              <a:off x="5192561" y="2495107"/>
              <a:ext cx="3535643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understand deep aspects of gauge</a:t>
              </a:r>
            </a:p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theories revealed by </a:t>
              </a:r>
              <a:r>
                <a:rPr lang="en-US" sz="1600" dirty="0" err="1" smtClean="0">
                  <a:latin typeface="Comic Sans MS"/>
                  <a:cs typeface="Comic Sans MS"/>
                </a:rPr>
                <a:t>k</a:t>
              </a:r>
              <a:r>
                <a:rPr lang="en-US" sz="1600" baseline="-25000" dirty="0" err="1" smtClean="0">
                  <a:latin typeface="Comic Sans MS"/>
                  <a:cs typeface="Comic Sans MS"/>
                </a:rPr>
                <a:t>T</a:t>
              </a:r>
              <a:r>
                <a:rPr lang="en-US" sz="1600" baseline="-25000" dirty="0" smtClean="0">
                  <a:latin typeface="Comic Sans MS"/>
                  <a:cs typeface="Comic Sans MS"/>
                </a:rPr>
                <a:t> </a:t>
              </a:r>
              <a:r>
                <a:rPr lang="en-US" sz="1600" dirty="0" smtClean="0">
                  <a:latin typeface="Comic Sans MS"/>
                  <a:cs typeface="Comic Sans MS"/>
                </a:rPr>
                <a:t>dep. </a:t>
              </a:r>
              <a:r>
                <a:rPr lang="en-US" sz="1600" dirty="0" err="1" smtClean="0">
                  <a:latin typeface="Comic Sans MS"/>
                  <a:cs typeface="Comic Sans MS"/>
                </a:rPr>
                <a:t>distr’n</a:t>
              </a:r>
              <a:endParaRPr lang="en-US" sz="1600" baseline="-25000" dirty="0" smtClean="0">
                <a:latin typeface="Comic Sans MS"/>
                <a:cs typeface="Comic Sans MS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90271" y="4380354"/>
            <a:ext cx="5956529" cy="1878816"/>
            <a:chOff x="247726" y="634974"/>
            <a:chExt cx="5269021" cy="1878816"/>
          </a:xfrm>
        </p:grpSpPr>
        <p:sp>
          <p:nvSpPr>
            <p:cNvPr id="23" name="Rounded Rectangle 22"/>
            <p:cNvSpPr/>
            <p:nvPr/>
          </p:nvSpPr>
          <p:spPr>
            <a:xfrm>
              <a:off x="304073" y="652361"/>
              <a:ext cx="5212674" cy="1861429"/>
            </a:xfrm>
            <a:prstGeom prst="roundRect">
              <a:avLst/>
            </a:prstGeom>
            <a:gradFill>
              <a:gsLst>
                <a:gs pos="0">
                  <a:schemeClr val="accent1">
                    <a:tint val="100000"/>
                    <a:shade val="100000"/>
                    <a:satMod val="130000"/>
                  </a:schemeClr>
                </a:gs>
                <a:gs pos="73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57200" y="634974"/>
              <a:ext cx="21305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Proton structure:</a:t>
              </a:r>
              <a:endParaRPr lang="en-US" b="1" dirty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247726" y="976048"/>
              <a:ext cx="5152911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8925" indent="-288925">
                <a:buFont typeface="Wingdings" charset="2"/>
                <a:buChar char=""/>
              </a:pPr>
              <a:r>
                <a:rPr lang="en-US" b="1" dirty="0" err="1" smtClean="0"/>
                <a:t>PDFs</a:t>
              </a:r>
              <a:r>
                <a:rPr lang="en-US" b="1" dirty="0" smtClean="0"/>
                <a:t> do not resolve transverse coordinate or momentum space</a:t>
              </a:r>
            </a:p>
            <a:p>
              <a:pPr marL="288925" indent="-288925">
                <a:buFont typeface="Wingdings" charset="2"/>
                <a:buChar char=""/>
              </a:pPr>
              <a:r>
                <a:rPr lang="en-US" b="1" dirty="0" smtClean="0"/>
                <a:t>In a fast moving nucleon the longitudinal size squeezes like a `pizza’ but transverse size remains about 1 fm</a:t>
              </a:r>
              <a:endParaRPr lang="en-US" b="1" dirty="0"/>
            </a:p>
          </p:txBody>
        </p:sp>
      </p:grpSp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7773" y="4224546"/>
            <a:ext cx="1816100" cy="2044700"/>
          </a:xfrm>
          <a:prstGeom prst="rect">
            <a:avLst/>
          </a:prstGeom>
        </p:spPr>
      </p:pic>
      <p:pic>
        <p:nvPicPr>
          <p:cNvPr id="27" name="Picture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4" t="12114" r="17076" b="15417"/>
          <a:stretch>
            <a:fillRect/>
          </a:stretch>
        </p:blipFill>
        <p:spPr bwMode="auto">
          <a:xfrm>
            <a:off x="457200" y="1238347"/>
            <a:ext cx="3937000" cy="244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22665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pic>
        <p:nvPicPr>
          <p:cNvPr id="5" name="Picture 4" descr="ThetaVsTheta.DVCS.ep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" y="850900"/>
            <a:ext cx="6819900" cy="3187431"/>
          </a:xfrm>
          <a:prstGeom prst="rect">
            <a:avLst/>
          </a:prstGeom>
        </p:spPr>
      </p:pic>
      <p:pic>
        <p:nvPicPr>
          <p:cNvPr id="6" name="Picture 32"/>
          <p:cNvPicPr>
            <a:picLocks noChangeAspect="1" noChangeArrowheads="1"/>
          </p:cNvPicPr>
          <p:nvPr/>
        </p:nvPicPr>
        <p:blipFill>
          <a:blip r:embed="rId3"/>
          <a:srcRect l="55154"/>
          <a:stretch>
            <a:fillRect/>
          </a:stretch>
        </p:blipFill>
        <p:spPr bwMode="auto">
          <a:xfrm>
            <a:off x="6796331" y="792490"/>
            <a:ext cx="2337503" cy="130301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grpSp>
        <p:nvGrpSpPr>
          <p:cNvPr id="8" name="Group 19"/>
          <p:cNvGrpSpPr/>
          <p:nvPr/>
        </p:nvGrpSpPr>
        <p:grpSpPr>
          <a:xfrm>
            <a:off x="6992318" y="2385080"/>
            <a:ext cx="2227882" cy="1226066"/>
            <a:chOff x="4165600" y="18534"/>
            <a:chExt cx="2227882" cy="1226066"/>
          </a:xfrm>
        </p:grpSpPr>
        <p:cxnSp>
          <p:nvCxnSpPr>
            <p:cNvPr id="9" name="Straight Connector 8"/>
            <p:cNvCxnSpPr>
              <a:endCxn id="13" idx="2"/>
            </p:cNvCxnSpPr>
            <p:nvPr/>
          </p:nvCxnSpPr>
          <p:spPr>
            <a:xfrm flipV="1">
              <a:off x="4165600" y="997286"/>
              <a:ext cx="864094" cy="247314"/>
            </a:xfrm>
            <a:prstGeom prst="line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>
              <a:endCxn id="12" idx="2"/>
            </p:cNvCxnSpPr>
            <p:nvPr/>
          </p:nvCxnSpPr>
          <p:spPr>
            <a:xfrm flipV="1">
              <a:off x="4165600" y="785239"/>
              <a:ext cx="715245" cy="459361"/>
            </a:xfrm>
            <a:prstGeom prst="line">
              <a:avLst/>
            </a:prstGeom>
            <a:ln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/>
            <p:cNvSpPr/>
            <p:nvPr/>
          </p:nvSpPr>
          <p:spPr>
            <a:xfrm rot="19640959">
              <a:off x="4838700" y="419100"/>
              <a:ext cx="533400" cy="444500"/>
            </a:xfrm>
            <a:prstGeom prst="ellipse">
              <a:avLst/>
            </a:prstGeom>
            <a:solidFill>
              <a:srgbClr val="3366FF">
                <a:alpha val="48000"/>
              </a:srgbClr>
            </a:solidFill>
            <a:scene3d>
              <a:camera prst="orthographicFront">
                <a:rot lat="0" lon="0" rev="0"/>
              </a:camera>
              <a:lightRig rig="threePt" dir="t"/>
            </a:scene3d>
            <a:sp3d>
              <a:bevelT w="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 rot="20072591">
              <a:off x="5003800" y="660400"/>
              <a:ext cx="533400" cy="44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  <a:alpha val="48000"/>
              </a:schemeClr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  <a:sp3d>
              <a:bevelT w="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192567" y="18534"/>
              <a:ext cx="33855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 err="1" smtClean="0">
                  <a:solidFill>
                    <a:srgbClr val="0000FF"/>
                  </a:solidFill>
                  <a:latin typeface="Symbol" charset="2"/>
                  <a:cs typeface="Symbol" charset="2"/>
                </a:rPr>
                <a:t>g</a:t>
              </a:r>
              <a:endParaRPr lang="en-US" sz="2800" b="1" dirty="0">
                <a:solidFill>
                  <a:srgbClr val="0000FF"/>
                </a:solidFill>
                <a:latin typeface="Symbol" charset="2"/>
                <a:cs typeface="Symbol" charset="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429025" y="718368"/>
              <a:ext cx="3654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 err="1" smtClean="0">
                  <a:solidFill>
                    <a:schemeClr val="accent6">
                      <a:lumMod val="75000"/>
                    </a:schemeClr>
                  </a:solidFill>
                </a:rPr>
                <a:t>e</a:t>
              </a:r>
              <a:endParaRPr lang="en-US" sz="28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80321" y="361132"/>
              <a:ext cx="347133" cy="533400"/>
            </a:xfrm>
            <a:custGeom>
              <a:avLst/>
              <a:gdLst>
                <a:gd name="connsiteX0" fmla="*/ 0 w 347133"/>
                <a:gd name="connsiteY0" fmla="*/ 0 h 533400"/>
                <a:gd name="connsiteX1" fmla="*/ 304800 w 347133"/>
                <a:gd name="connsiteY1" fmla="*/ 165100 h 533400"/>
                <a:gd name="connsiteX2" fmla="*/ 254000 w 347133"/>
                <a:gd name="connsiteY2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7133" h="533400">
                  <a:moveTo>
                    <a:pt x="0" y="0"/>
                  </a:moveTo>
                  <a:cubicBezTo>
                    <a:pt x="131233" y="38100"/>
                    <a:pt x="262467" y="76200"/>
                    <a:pt x="304800" y="165100"/>
                  </a:cubicBezTo>
                  <a:cubicBezTo>
                    <a:pt x="347133" y="254000"/>
                    <a:pt x="254000" y="533400"/>
                    <a:pt x="254000" y="533400"/>
                  </a:cubicBezTo>
                </a:path>
              </a:pathLst>
            </a:cu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802054" y="203944"/>
              <a:ext cx="59142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err="1" smtClean="0">
                  <a:latin typeface="Symbol" charset="2"/>
                  <a:cs typeface="Symbol" charset="2"/>
                </a:rPr>
                <a:t>Dq</a:t>
              </a:r>
              <a:endParaRPr lang="en-US" sz="2800" dirty="0">
                <a:latin typeface="Symbol" charset="2"/>
                <a:cs typeface="Symbol" charset="2"/>
              </a:endParaRPr>
            </a:p>
          </p:txBody>
        </p:sp>
      </p:grpSp>
      <p:grpSp>
        <p:nvGrpSpPr>
          <p:cNvPr id="10" name="Group 33"/>
          <p:cNvGrpSpPr/>
          <p:nvPr/>
        </p:nvGrpSpPr>
        <p:grpSpPr>
          <a:xfrm>
            <a:off x="6088250" y="1004213"/>
            <a:ext cx="1303151" cy="2147572"/>
            <a:chOff x="6771767" y="1118513"/>
            <a:chExt cx="1520954" cy="2147572"/>
          </a:xfrm>
        </p:grpSpPr>
        <p:sp>
          <p:nvSpPr>
            <p:cNvPr id="21" name="Oval 20"/>
            <p:cNvSpPr/>
            <p:nvPr/>
          </p:nvSpPr>
          <p:spPr>
            <a:xfrm rot="2053483">
              <a:off x="6771767" y="1118513"/>
              <a:ext cx="991456" cy="648142"/>
            </a:xfrm>
            <a:prstGeom prst="ellipse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0" name="Straight Arrow Connector 29"/>
            <p:cNvCxnSpPr/>
            <p:nvPr/>
          </p:nvCxnSpPr>
          <p:spPr>
            <a:xfrm rot="16200000" flipH="1">
              <a:off x="6873732" y="1847096"/>
              <a:ext cx="1555548" cy="128243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ctangle 40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– clusters discrimination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9700" y="4038331"/>
            <a:ext cx="4084902" cy="92333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N.B.</a:t>
            </a:r>
            <a:r>
              <a:rPr lang="en-US" b="1" dirty="0" smtClean="0"/>
              <a:t> - </a:t>
            </a:r>
            <a:r>
              <a:rPr lang="en-US" b="1" dirty="0" smtClean="0">
                <a:solidFill>
                  <a:srgbClr val="0000FF"/>
                </a:solidFill>
              </a:rPr>
              <a:t>Need for a </a:t>
            </a:r>
            <a:r>
              <a:rPr lang="en-US" b="1" dirty="0" err="1" smtClean="0">
                <a:solidFill>
                  <a:srgbClr val="0000FF"/>
                </a:solidFill>
              </a:rPr>
              <a:t>emCAL</a:t>
            </a:r>
            <a:r>
              <a:rPr lang="en-US" b="1" dirty="0" smtClean="0">
                <a:solidFill>
                  <a:srgbClr val="0000FF"/>
                </a:solidFill>
              </a:rPr>
              <a:t> with a very fine granularity</a:t>
            </a:r>
            <a:r>
              <a:rPr lang="en-US" b="1" dirty="0" smtClean="0"/>
              <a:t>, to distinguish clusters down to </a:t>
            </a:r>
            <a:r>
              <a:rPr lang="en-US" b="1" dirty="0" err="1" smtClean="0">
                <a:latin typeface="Symbol" charset="2"/>
                <a:cs typeface="Symbol" charset="2"/>
              </a:rPr>
              <a:t>Dq</a:t>
            </a:r>
            <a:r>
              <a:rPr lang="en-US" b="1" dirty="0" smtClean="0"/>
              <a:t>=1 deg </a:t>
            </a:r>
            <a:endParaRPr lang="en-US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139700" y="5283200"/>
            <a:ext cx="40849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This is also important for </a:t>
            </a:r>
            <a:r>
              <a:rPr lang="en-US" dirty="0" err="1" smtClean="0">
                <a:latin typeface="Symbol" charset="2"/>
                <a:cs typeface="Symbol" charset="2"/>
              </a:rPr>
              <a:t>Df</a:t>
            </a:r>
            <a:r>
              <a:rPr lang="en-US" dirty="0" smtClean="0"/>
              <a:t> calculation in asymmetries measurement an for BH rejection in the </a:t>
            </a:r>
            <a:r>
              <a:rPr lang="en-US" dirty="0" err="1" smtClean="0"/>
              <a:t>xsec</a:t>
            </a:r>
            <a:r>
              <a:rPr lang="en-US" dirty="0" smtClean="0"/>
              <a:t> measurement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4984516" y="4330431"/>
            <a:ext cx="3530600" cy="646331"/>
          </a:xfrm>
          <a:prstGeom prst="rect">
            <a:avLst/>
          </a:prstGeom>
          <a:noFill/>
          <a:ln w="25400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N.B.</a:t>
            </a:r>
            <a:r>
              <a:rPr lang="en-US" b="1" dirty="0" smtClean="0"/>
              <a:t> – when electron lies at a very small angle its track can be missing</a:t>
            </a:r>
            <a:endParaRPr lang="en-US" b="1" dirty="0"/>
          </a:p>
        </p:txBody>
      </p:sp>
      <p:cxnSp>
        <p:nvCxnSpPr>
          <p:cNvPr id="39" name="Straight Arrow Connector 38"/>
          <p:cNvCxnSpPr>
            <a:stCxn id="37" idx="2"/>
            <a:endCxn id="41" idx="0"/>
          </p:cNvCxnSpPr>
          <p:nvPr/>
        </p:nvCxnSpPr>
        <p:spPr>
          <a:xfrm rot="5400000">
            <a:off x="6548497" y="5170781"/>
            <a:ext cx="395338" cy="7300"/>
          </a:xfrm>
          <a:prstGeom prst="straightConnector1">
            <a:avLst/>
          </a:prstGeom>
          <a:ln w="57150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4429204" y="5372100"/>
            <a:ext cx="4626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A pre-shower calorimeter needed </a:t>
            </a:r>
            <a:r>
              <a:rPr lang="en-US" dirty="0" smtClean="0"/>
              <a:t>to control background from </a:t>
            </a:r>
            <a:r>
              <a:rPr lang="en-US" dirty="0" smtClean="0">
                <a:latin typeface="Symbol" charset="2"/>
                <a:cs typeface="Symbol" charset="2"/>
              </a:rPr>
              <a:t>p</a:t>
            </a:r>
            <a:r>
              <a:rPr lang="en-US" baseline="30000" dirty="0" smtClean="0">
                <a:latin typeface="Symbol" charset="2"/>
                <a:cs typeface="Symbol" charset="2"/>
              </a:rPr>
              <a:t>0</a:t>
            </a:r>
            <a:r>
              <a:rPr lang="en-US" dirty="0" smtClean="0">
                <a:sym typeface="Wingdings"/>
              </a:rPr>
              <a:t></a:t>
            </a:r>
            <a:r>
              <a:rPr lang="en-US" dirty="0" smtClean="0">
                <a:latin typeface="Symbol" charset="2"/>
                <a:cs typeface="Symbol" charset="2"/>
                <a:sym typeface="Wingdings"/>
              </a:rPr>
              <a:t>gg</a:t>
            </a:r>
            <a:endParaRPr lang="en-US" dirty="0">
              <a:latin typeface="Symbol" charset="2"/>
              <a:cs typeface="Symbol" charset="2"/>
            </a:endParaRPr>
          </a:p>
        </p:txBody>
      </p:sp>
      <p:cxnSp>
        <p:nvCxnSpPr>
          <p:cNvPr id="42" name="Straight Arrow Connector 41"/>
          <p:cNvCxnSpPr>
            <a:stCxn id="32" idx="2"/>
            <a:endCxn id="33" idx="0"/>
          </p:cNvCxnSpPr>
          <p:nvPr/>
        </p:nvCxnSpPr>
        <p:spPr>
          <a:xfrm rot="5400000">
            <a:off x="2021382" y="5122430"/>
            <a:ext cx="321539" cy="1588"/>
          </a:xfrm>
          <a:prstGeom prst="straightConnector1">
            <a:avLst/>
          </a:prstGeom>
          <a:ln w="57150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170246" y="627390"/>
            <a:ext cx="33342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Very important: </a:t>
            </a:r>
            <a:r>
              <a:rPr lang="en-US" b="1" dirty="0" smtClean="0"/>
              <a:t>hermetic tracker</a:t>
            </a:r>
            <a:endParaRPr lang="en-US" b="1" dirty="0"/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4962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37" grpId="0" animBg="1"/>
      <p:bldP spid="4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etector requirements for DVCS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304073" y="1587500"/>
            <a:ext cx="8660172" cy="376217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89988" tIns="46793" rIns="89988" bIns="46793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  <a:buClr>
                <a:srgbClr val="FF0000"/>
              </a:buClr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sz="2000" b="1" dirty="0" smtClean="0">
                <a:solidFill>
                  <a:srgbClr val="FF0000"/>
                </a:solidFill>
                <a:latin typeface="Times New Roman" charset="0"/>
              </a:rPr>
              <a:t>Important for exclusive DIS:</a:t>
            </a:r>
          </a:p>
          <a:p>
            <a:pPr marL="292100" indent="-292100">
              <a:lnSpc>
                <a:spcPct val="150000"/>
              </a:lnSpc>
              <a:buClr>
                <a:schemeClr val="tx1"/>
              </a:buClr>
              <a:buFont typeface="Wingdings" charset="2"/>
              <a:buChar char="Ø"/>
              <a:tabLst>
                <a:tab pos="292100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2000" dirty="0" smtClean="0">
                <a:solidFill>
                  <a:srgbClr val="008000"/>
                </a:solidFill>
                <a:latin typeface="Times New Roman" charset="0"/>
              </a:rPr>
              <a:t>Hermetic Central Tracking Detector </a:t>
            </a:r>
          </a:p>
          <a:p>
            <a:pPr marL="292100" indent="-292100">
              <a:lnSpc>
                <a:spcPct val="150000"/>
              </a:lnSpc>
              <a:buClr>
                <a:schemeClr val="tx1"/>
              </a:buClr>
              <a:buFont typeface="Wingdings" charset="2"/>
              <a:buChar char="Ø"/>
              <a:tabLst>
                <a:tab pos="292100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2000" dirty="0" smtClean="0">
                <a:solidFill>
                  <a:srgbClr val="008000"/>
                </a:solidFill>
                <a:latin typeface="Times New Roman" charset="0"/>
              </a:rPr>
              <a:t>Electromagnetic calorimeter with good energy resolution and fine granularity</a:t>
            </a:r>
          </a:p>
          <a:p>
            <a:pPr marL="749300" lvl="1" indent="-292100">
              <a:lnSpc>
                <a:spcPct val="150000"/>
              </a:lnSpc>
              <a:buClr>
                <a:schemeClr val="tx1"/>
              </a:buClr>
              <a:buFont typeface="Lucida Grande"/>
              <a:buChar char="-"/>
              <a:tabLst>
                <a:tab pos="292100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2000" dirty="0" smtClean="0">
                <a:solidFill>
                  <a:srgbClr val="000000"/>
                </a:solidFill>
                <a:latin typeface="Times New Roman" charset="0"/>
              </a:rPr>
              <a:t>Measure low energy clusters down to ~900 </a:t>
            </a:r>
            <a:r>
              <a:rPr lang="en-GB" sz="2000" dirty="0" err="1" smtClean="0">
                <a:solidFill>
                  <a:srgbClr val="000000"/>
                </a:solidFill>
                <a:latin typeface="Times New Roman" charset="0"/>
              </a:rPr>
              <a:t>MeV</a:t>
            </a:r>
            <a:r>
              <a:rPr lang="en-GB" sz="2000" dirty="0" smtClean="0">
                <a:solidFill>
                  <a:srgbClr val="000000"/>
                </a:solidFill>
                <a:latin typeface="Times New Roman" charset="0"/>
              </a:rPr>
              <a:t> </a:t>
            </a:r>
          </a:p>
          <a:p>
            <a:pPr marL="749300" lvl="2" indent="-292100">
              <a:lnSpc>
                <a:spcPct val="150000"/>
              </a:lnSpc>
              <a:buClr>
                <a:schemeClr val="tx1"/>
              </a:buClr>
              <a:buFont typeface="Lucida Grande"/>
              <a:buChar char="-"/>
              <a:tabLst>
                <a:tab pos="292100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2000" dirty="0" smtClean="0">
                <a:solidFill>
                  <a:srgbClr val="000000"/>
                </a:solidFill>
                <a:latin typeface="Times New Roman" charset="0"/>
              </a:rPr>
              <a:t>Rear </a:t>
            </a:r>
            <a:r>
              <a:rPr lang="en-GB" sz="2000" dirty="0" err="1" smtClean="0">
                <a:solidFill>
                  <a:srgbClr val="000000"/>
                </a:solidFill>
                <a:latin typeface="Times New Roman" charset="0"/>
              </a:rPr>
              <a:t>Encap</a:t>
            </a:r>
            <a:r>
              <a:rPr lang="en-GB" sz="2000" dirty="0" smtClean="0">
                <a:solidFill>
                  <a:srgbClr val="000000"/>
                </a:solidFill>
                <a:latin typeface="Times New Roman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Times New Roman" charset="0"/>
                <a:sym typeface="Wingdings"/>
              </a:rPr>
              <a:t></a:t>
            </a:r>
            <a:r>
              <a:rPr lang="en-US" sz="20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 </a:t>
            </a:r>
            <a:r>
              <a:rPr lang="en-GB" sz="20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c</a:t>
            </a:r>
            <a:r>
              <a:rPr lang="en-GB" sz="2000" dirty="0" smtClean="0">
                <a:solidFill>
                  <a:srgbClr val="000000"/>
                </a:solidFill>
                <a:latin typeface="Times New Roman" charset="0"/>
              </a:rPr>
              <a:t>apable of discriminating clusters down to </a:t>
            </a:r>
            <a:r>
              <a:rPr lang="en-GB" sz="2000" dirty="0" err="1" smtClean="0">
                <a:solidFill>
                  <a:srgbClr val="000000"/>
                </a:solidFill>
                <a:latin typeface="Symbol" charset="2"/>
                <a:cs typeface="Symbol" charset="2"/>
              </a:rPr>
              <a:t>Dq</a:t>
            </a:r>
            <a:r>
              <a:rPr lang="en-GB" sz="2000" dirty="0" smtClean="0">
                <a:solidFill>
                  <a:srgbClr val="000000"/>
                </a:solidFill>
                <a:latin typeface="Times New Roman" charset="0"/>
              </a:rPr>
              <a:t> = 1deg </a:t>
            </a:r>
          </a:p>
          <a:p>
            <a:pPr marL="292100" indent="-292100">
              <a:lnSpc>
                <a:spcPct val="150000"/>
              </a:lnSpc>
              <a:buClr>
                <a:schemeClr val="tx1"/>
              </a:buClr>
              <a:buFont typeface="Wingdings" charset="2"/>
              <a:buChar char="Ø"/>
              <a:tabLst>
                <a:tab pos="292100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2000" dirty="0" err="1" smtClean="0">
                <a:solidFill>
                  <a:srgbClr val="008000"/>
                </a:solidFill>
                <a:latin typeface="Times New Roman" charset="0"/>
              </a:rPr>
              <a:t>Preshower</a:t>
            </a:r>
            <a:r>
              <a:rPr lang="en-GB" sz="2000" dirty="0" smtClean="0">
                <a:solidFill>
                  <a:srgbClr val="008000"/>
                </a:solidFill>
                <a:latin typeface="Times New Roman" charset="0"/>
              </a:rPr>
              <a:t> </a:t>
            </a:r>
            <a:r>
              <a:rPr lang="en-GB" sz="2000" dirty="0" err="1" smtClean="0">
                <a:solidFill>
                  <a:srgbClr val="008000"/>
                </a:solidFill>
                <a:latin typeface="Times New Roman" charset="0"/>
              </a:rPr>
              <a:t>em</a:t>
            </a:r>
            <a:r>
              <a:rPr lang="en-GB" sz="2000" dirty="0" smtClean="0">
                <a:solidFill>
                  <a:srgbClr val="008000"/>
                </a:solidFill>
                <a:latin typeface="Times New Roman" charset="0"/>
              </a:rPr>
              <a:t> cal </a:t>
            </a:r>
            <a:r>
              <a:rPr lang="en-US" sz="2000" dirty="0" err="1" smtClean="0">
                <a:solidFill>
                  <a:srgbClr val="000000"/>
                </a:solidFill>
                <a:latin typeface="Times New Roman" charset="0"/>
                <a:sym typeface="Wingdings"/>
              </a:rPr>
              <a:t></a:t>
            </a:r>
            <a:r>
              <a:rPr lang="en-US" sz="20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Symbol" charset="2"/>
                <a:cs typeface="Symbol" charset="2"/>
                <a:sym typeface="Wingdings"/>
              </a:rPr>
              <a:t>p</a:t>
            </a:r>
            <a:r>
              <a:rPr lang="en-US" sz="2000" baseline="300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0</a:t>
            </a:r>
            <a:r>
              <a:rPr lang="en-US" sz="20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 background</a:t>
            </a:r>
            <a:endParaRPr lang="en-GB" sz="2000" dirty="0" smtClean="0">
              <a:solidFill>
                <a:srgbClr val="000000"/>
              </a:solidFill>
              <a:latin typeface="Times New Roman" charset="0"/>
            </a:endParaRPr>
          </a:p>
          <a:p>
            <a:pPr marL="292100" indent="-292100">
              <a:lnSpc>
                <a:spcPct val="150000"/>
              </a:lnSpc>
              <a:buClr>
                <a:schemeClr val="tx1"/>
              </a:buClr>
              <a:buFont typeface="Wingdings" charset="2"/>
              <a:buChar char="Ø"/>
              <a:tabLst>
                <a:tab pos="292100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2000" dirty="0" smtClean="0">
                <a:solidFill>
                  <a:srgbClr val="008000"/>
                </a:solidFill>
                <a:latin typeface="Times New Roman" charset="0"/>
              </a:rPr>
              <a:t>Forward </a:t>
            </a:r>
            <a:r>
              <a:rPr lang="en-GB" sz="2000" dirty="0" err="1" smtClean="0">
                <a:solidFill>
                  <a:srgbClr val="008000"/>
                </a:solidFill>
                <a:latin typeface="Times New Roman" charset="0"/>
              </a:rPr>
              <a:t>hadronic</a:t>
            </a:r>
            <a:r>
              <a:rPr lang="en-GB" sz="2000" dirty="0" smtClean="0">
                <a:solidFill>
                  <a:srgbClr val="008000"/>
                </a:solidFill>
                <a:latin typeface="Times New Roman" charset="0"/>
              </a:rPr>
              <a:t> calorimeter </a:t>
            </a:r>
            <a:r>
              <a:rPr lang="en-US" sz="2000" dirty="0" err="1" smtClean="0">
                <a:solidFill>
                  <a:srgbClr val="000000"/>
                </a:solidFill>
                <a:latin typeface="Times New Roman" charset="0"/>
                <a:sym typeface="Wingdings"/>
              </a:rPr>
              <a:t></a:t>
            </a:r>
            <a:r>
              <a:rPr lang="en-US" sz="20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 rapidity gap and </a:t>
            </a:r>
            <a:r>
              <a:rPr lang="en-US" sz="2000" dirty="0" err="1" smtClean="0">
                <a:solidFill>
                  <a:srgbClr val="000000"/>
                </a:solidFill>
                <a:latin typeface="Times New Roman" charset="0"/>
                <a:sym typeface="Wingdings"/>
              </a:rPr>
              <a:t>p.dis</a:t>
            </a:r>
            <a:r>
              <a:rPr lang="en-US" sz="20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. background</a:t>
            </a:r>
            <a:endParaRPr lang="en-GB" sz="2000" dirty="0" smtClean="0">
              <a:solidFill>
                <a:srgbClr val="000000"/>
              </a:solidFill>
              <a:latin typeface="Times New Roman" charset="0"/>
            </a:endParaRPr>
          </a:p>
          <a:p>
            <a:pPr marL="292100" indent="-292100">
              <a:lnSpc>
                <a:spcPct val="150000"/>
              </a:lnSpc>
              <a:buClr>
                <a:schemeClr val="tx1"/>
              </a:buClr>
              <a:buFont typeface="Wingdings" charset="2"/>
              <a:buChar char="Ø"/>
              <a:tabLst>
                <a:tab pos="292100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2000" dirty="0" smtClean="0">
                <a:solidFill>
                  <a:srgbClr val="008000"/>
                </a:solidFill>
                <a:latin typeface="Times New Roman" charset="0"/>
              </a:rPr>
              <a:t>Roman pots </a:t>
            </a:r>
            <a:r>
              <a:rPr lang="en-GB" sz="2000" dirty="0" smtClean="0">
                <a:latin typeface="Times New Roman" charset="0"/>
              </a:rPr>
              <a:t>(and with excellent acceptance, ~5% momentum resolution)</a:t>
            </a:r>
            <a:endParaRPr lang="en-GB" sz="2000" dirty="0">
              <a:latin typeface="Times New Roman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77073" y="1028700"/>
            <a:ext cx="89584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are the basic requirements for a suitable detector?</a:t>
            </a:r>
            <a:endParaRPr lang="en-US" sz="2400" b="1" dirty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16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DVCS at a high luminosity collider</a:t>
            </a:r>
          </a:p>
        </p:txBody>
      </p:sp>
      <p:sp>
        <p:nvSpPr>
          <p:cNvPr id="34" name="Date Placeholder 3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4736663" y="902853"/>
            <a:ext cx="3308021" cy="1200316"/>
          </a:xfrm>
          <a:prstGeom prst="rect">
            <a:avLst/>
          </a:prstGeom>
          <a:noFill/>
        </p:spPr>
        <p:txBody>
          <a:bodyPr wrap="square" lIns="91428" tIns="45714" rIns="91428" bIns="45714">
            <a:spAutoFit/>
          </a:bodyPr>
          <a:lstStyle/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EIC will provide sufficient </a:t>
            </a:r>
            <a:r>
              <a:rPr lang="en-US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lumi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bin in multi-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dimensions</a:t>
            </a:r>
          </a:p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wide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Q</a:t>
            </a:r>
            <a:r>
              <a:rPr lang="en-US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range needed to extract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GPDs</a:t>
            </a:r>
            <a:endParaRPr lang="en-US" b="1" dirty="0"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/>
              <a:cs typeface="Comic Sans M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3356" y="1026471"/>
            <a:ext cx="2910844" cy="923330"/>
          </a:xfrm>
          <a:prstGeom prst="rect">
            <a:avLst/>
          </a:prstGeom>
          <a:noFill/>
          <a:ln w="12700" cmpd="sng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EIC </a:t>
            </a:r>
            <a:r>
              <a:rPr lang="en-US" b="1" dirty="0" err="1" smtClean="0"/>
              <a:t>lumi</a:t>
            </a:r>
            <a:r>
              <a:rPr lang="en-US" b="1" dirty="0" smtClean="0"/>
              <a:t>: </a:t>
            </a:r>
          </a:p>
          <a:p>
            <a:r>
              <a:rPr lang="en-US" b="1" dirty="0" smtClean="0"/>
              <a:t>~10 fb</a:t>
            </a:r>
            <a:r>
              <a:rPr lang="en-US" b="1" baseline="30000" dirty="0" smtClean="0"/>
              <a:t>-1</a:t>
            </a:r>
            <a:r>
              <a:rPr lang="en-US" b="1" dirty="0" smtClean="0"/>
              <a:t>    [1 year @   5x100]</a:t>
            </a:r>
          </a:p>
          <a:p>
            <a:r>
              <a:rPr lang="en-US" b="1" dirty="0" smtClean="0"/>
              <a:t>~100 fb</a:t>
            </a:r>
            <a:r>
              <a:rPr lang="en-US" b="1" baseline="30000" dirty="0" smtClean="0"/>
              <a:t>-1</a:t>
            </a:r>
            <a:r>
              <a:rPr lang="en-US" b="1" dirty="0" smtClean="0"/>
              <a:t>  [1 year @ 20x250]</a:t>
            </a:r>
          </a:p>
        </p:txBody>
      </p:sp>
      <p:pic>
        <p:nvPicPr>
          <p:cNvPr id="33" name="Picture 32" descr="DVCS.x.Q2.5x100.ep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5" y="2772985"/>
            <a:ext cx="4248813" cy="2966582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1498397" y="2465209"/>
            <a:ext cx="1625803" cy="307776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5 X 100 – stage 1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085930" y="5772421"/>
            <a:ext cx="73559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buClr>
                <a:srgbClr val="0000FF"/>
              </a:buClr>
              <a:defRPr/>
            </a:pPr>
            <a:r>
              <a:rPr lang="en-US" sz="2000" b="1" dirty="0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… we can do a fine binning in Q2 and W… and even in |</a:t>
            </a:r>
            <a:r>
              <a:rPr lang="en-US" sz="2000" b="1" dirty="0" err="1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t</a:t>
            </a:r>
            <a:r>
              <a:rPr lang="en-US" sz="2000" b="1" dirty="0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|</a:t>
            </a:r>
          </a:p>
        </p:txBody>
      </p:sp>
      <p:sp>
        <p:nvSpPr>
          <p:cNvPr id="30" name="Footer Placeholder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pic>
        <p:nvPicPr>
          <p:cNvPr id="31" name="Picture 30" descr="DVCS.x.Q2.20x250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3830" y="2772985"/>
            <a:ext cx="4248813" cy="2966582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6390674" y="2465208"/>
            <a:ext cx="1673893" cy="307777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20 X 250 – stage 2</a:t>
            </a:r>
            <a:endParaRPr lang="en-US" sz="1400" b="1" dirty="0">
              <a:solidFill>
                <a:srgbClr val="FF0000"/>
              </a:solidFill>
            </a:endParaRPr>
          </a:p>
        </p:txBody>
      </p:sp>
      <p:pic>
        <p:nvPicPr>
          <p:cNvPr id="35" name="Picture 11" descr="EIClogo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73542" y="847360"/>
            <a:ext cx="729101" cy="662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1906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Data simulation &amp; selection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grpSp>
        <p:nvGrpSpPr>
          <p:cNvPr id="2" name="Group 24"/>
          <p:cNvGrpSpPr/>
          <p:nvPr/>
        </p:nvGrpSpPr>
        <p:grpSpPr>
          <a:xfrm>
            <a:off x="5734326" y="2128023"/>
            <a:ext cx="3365110" cy="3012265"/>
            <a:chOff x="2817855" y="726763"/>
            <a:chExt cx="6146390" cy="3781637"/>
          </a:xfrm>
        </p:grpSpPr>
        <p:sp>
          <p:nvSpPr>
            <p:cNvPr id="22" name="TextBox 21"/>
            <p:cNvSpPr txBox="1"/>
            <p:nvPr/>
          </p:nvSpPr>
          <p:spPr>
            <a:xfrm>
              <a:off x="3068221" y="726763"/>
              <a:ext cx="5855325" cy="17773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/>
              <a:r>
                <a:rPr lang="en-US" sz="2000" b="1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0.01 &lt; |</a:t>
              </a:r>
              <a:r>
                <a:rPr lang="en-US" sz="2000" b="1" dirty="0" err="1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t</a:t>
              </a:r>
              <a:r>
                <a:rPr lang="en-US" sz="2000" b="1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| &lt; 0.85 GeV</a:t>
              </a:r>
              <a:r>
                <a:rPr lang="en-US" sz="2000" b="1" baseline="30000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2</a:t>
              </a:r>
              <a:endParaRPr lang="en-US" sz="2000" b="1" dirty="0" smtClean="0">
                <a:solidFill>
                  <a:srgbClr val="FF0000"/>
                </a:solidFill>
                <a:latin typeface="Times New Roman"/>
                <a:cs typeface="Times New Roman"/>
              </a:endParaRPr>
            </a:p>
            <a:p>
              <a:pPr marL="171450" indent="-171450"/>
              <a:r>
                <a:rPr lang="en-US" b="1" dirty="0" smtClean="0">
                  <a:latin typeface="Times New Roman"/>
                  <a:cs typeface="Times New Roman"/>
                </a:rPr>
                <a:t>  </a:t>
              </a:r>
              <a:r>
                <a:rPr lang="en-US" b="1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(Low-|</a:t>
              </a:r>
              <a:r>
                <a:rPr lang="en-US" b="1" dirty="0" err="1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t</a:t>
              </a:r>
              <a:r>
                <a:rPr lang="en-US" b="1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| sample)</a:t>
              </a:r>
            </a:p>
            <a:p>
              <a:pPr marL="171450" indent="-171450">
                <a:buFont typeface="Arial"/>
                <a:buChar char="•"/>
              </a:pPr>
              <a:r>
                <a:rPr lang="en-US" sz="1600" b="1" dirty="0" smtClean="0">
                  <a:latin typeface="Times New Roman"/>
                  <a:cs typeface="Times New Roman"/>
                </a:rPr>
                <a:t>Very high statistics</a:t>
              </a:r>
            </a:p>
            <a:p>
              <a:pPr marL="171450" indent="-171450">
                <a:buFont typeface="Arial"/>
                <a:buChar char="•"/>
              </a:pPr>
              <a:r>
                <a:rPr lang="en-US" sz="1600" b="1" dirty="0" err="1" smtClean="0">
                  <a:latin typeface="Times New Roman"/>
                  <a:cs typeface="Times New Roman"/>
                </a:rPr>
                <a:t>Systematics</a:t>
              </a:r>
              <a:r>
                <a:rPr lang="en-US" sz="1600" b="1" dirty="0" smtClean="0">
                  <a:latin typeface="Times New Roman"/>
                  <a:cs typeface="Times New Roman"/>
                </a:rPr>
                <a:t> will dominate!</a:t>
              </a:r>
            </a:p>
            <a:p>
              <a:pPr marL="171450" indent="-171450">
                <a:buFont typeface="Arial"/>
                <a:buChar char="•"/>
              </a:pPr>
              <a:r>
                <a:rPr lang="en-US" sz="1600" b="1" dirty="0" smtClean="0">
                  <a:latin typeface="Times New Roman"/>
                  <a:cs typeface="Times New Roman"/>
                </a:rPr>
                <a:t>Within Roman pots acceptance</a:t>
              </a:r>
              <a:endParaRPr lang="en-US" sz="1600" b="1" dirty="0">
                <a:latin typeface="Times New Roman"/>
                <a:cs typeface="Times New Roman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068221" y="2500834"/>
              <a:ext cx="5855325" cy="17773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/>
              <a:r>
                <a:rPr lang="en-US" sz="2000" b="1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1.0 &lt; |</a:t>
              </a:r>
              <a:r>
                <a:rPr lang="en-US" sz="2000" b="1" dirty="0" err="1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t</a:t>
              </a:r>
              <a:r>
                <a:rPr lang="en-US" sz="2000" b="1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| &lt; 1.5 GeV</a:t>
              </a:r>
              <a:r>
                <a:rPr lang="en-US" sz="2000" b="1" baseline="30000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2</a:t>
              </a:r>
            </a:p>
            <a:p>
              <a:pPr marL="171450" indent="-171450"/>
              <a:r>
                <a:rPr lang="en-US" b="1" dirty="0" smtClean="0">
                  <a:latin typeface="Times New Roman"/>
                  <a:cs typeface="Times New Roman"/>
                </a:rPr>
                <a:t>  </a:t>
              </a:r>
              <a:r>
                <a:rPr lang="en-US" b="1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(Large-|</a:t>
              </a:r>
              <a:r>
                <a:rPr lang="en-US" b="1" dirty="0" err="1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t</a:t>
              </a:r>
              <a:r>
                <a:rPr lang="en-US" b="1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| sample)</a:t>
              </a:r>
            </a:p>
            <a:p>
              <a:pPr marL="171450" indent="-171450">
                <a:buFont typeface="Arial"/>
                <a:buChar char="•"/>
              </a:pPr>
              <a:r>
                <a:rPr lang="en-US" sz="1600" b="1" dirty="0" err="1" smtClean="0">
                  <a:latin typeface="Times New Roman"/>
                  <a:cs typeface="Times New Roman"/>
                </a:rPr>
                <a:t>Xsec</a:t>
              </a:r>
              <a:r>
                <a:rPr lang="en-US" sz="1600" b="1" dirty="0" smtClean="0">
                  <a:latin typeface="Times New Roman"/>
                  <a:cs typeface="Times New Roman"/>
                </a:rPr>
                <a:t> goes down exponentially</a:t>
              </a:r>
            </a:p>
            <a:p>
              <a:pPr marL="171450" indent="-171450">
                <a:buFont typeface="Arial"/>
                <a:buChar char="•"/>
              </a:pPr>
              <a:r>
                <a:rPr lang="en-US" sz="1600" b="1" dirty="0" smtClean="0">
                  <a:latin typeface="Times New Roman"/>
                  <a:cs typeface="Times New Roman"/>
                </a:rPr>
                <a:t>requires much longer data taking</a:t>
              </a:r>
              <a:endParaRPr lang="en-US" sz="1600" b="1" dirty="0" smtClean="0">
                <a:solidFill>
                  <a:srgbClr val="FF0000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2817855" y="726764"/>
              <a:ext cx="6146390" cy="3781636"/>
            </a:xfrm>
            <a:prstGeom prst="roundRect">
              <a:avLst/>
            </a:prstGeom>
            <a:noFill/>
            <a:ln w="3810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22282" y="780574"/>
            <a:ext cx="5525074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90"/>
                </a:solidFill>
              </a:rPr>
              <a:t>Acceptance criteria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smtClean="0"/>
              <a:t>for Roman pots: 0.03&lt; |</a:t>
            </a:r>
            <a:r>
              <a:rPr lang="en-US" dirty="0" err="1" smtClean="0"/>
              <a:t>t</a:t>
            </a:r>
            <a:r>
              <a:rPr lang="en-US" dirty="0" smtClean="0"/>
              <a:t>| &lt; 0.88 GeV</a:t>
            </a:r>
            <a:r>
              <a:rPr lang="en-US" baseline="30000" dirty="0" smtClean="0"/>
              <a:t>2 </a:t>
            </a:r>
            <a:endParaRPr lang="en-US" dirty="0" smtClean="0"/>
          </a:p>
          <a:p>
            <a:pPr marL="630238" lvl="1" indent="-173038">
              <a:buFont typeface="Arial"/>
              <a:buChar char="•"/>
            </a:pPr>
            <a:r>
              <a:rPr lang="en-US" dirty="0" smtClean="0"/>
              <a:t>for |</a:t>
            </a:r>
            <a:r>
              <a:rPr lang="en-US" dirty="0" err="1" smtClean="0"/>
              <a:t>t</a:t>
            </a:r>
            <a:r>
              <a:rPr lang="en-US" dirty="0" smtClean="0"/>
              <a:t>| &gt; 1GeV2 detect recoil proton in main detector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smtClean="0"/>
              <a:t>0.01 &lt; </a:t>
            </a:r>
            <a:r>
              <a:rPr lang="en-US" dirty="0" err="1" smtClean="0"/>
              <a:t>y</a:t>
            </a:r>
            <a:r>
              <a:rPr lang="en-US" dirty="0" smtClean="0"/>
              <a:t> &lt; 0.85 GeV</a:t>
            </a:r>
            <a:r>
              <a:rPr lang="en-US" baseline="30000" dirty="0" smtClean="0"/>
              <a:t>2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err="1" smtClean="0">
                <a:latin typeface="Symbol" charset="2"/>
                <a:cs typeface="Symbol" charset="2"/>
              </a:rPr>
              <a:t>h</a:t>
            </a:r>
            <a:r>
              <a:rPr lang="en-US" dirty="0" smtClean="0">
                <a:latin typeface="Symbol" charset="2"/>
                <a:cs typeface="Symbol" charset="2"/>
              </a:rPr>
              <a:t> </a:t>
            </a:r>
            <a:r>
              <a:rPr lang="en-US" dirty="0" smtClean="0"/>
              <a:t>&lt; 5</a:t>
            </a:r>
          </a:p>
          <a:p>
            <a:pPr marL="630238" lvl="1" indent="-173038">
              <a:buFont typeface="Arial"/>
              <a:buChar char="•"/>
            </a:pPr>
            <a:endParaRPr lang="en-US" dirty="0" smtClean="0">
              <a:solidFill>
                <a:srgbClr val="000090"/>
              </a:solidFill>
            </a:endParaRPr>
          </a:p>
          <a:p>
            <a:pPr marL="173038" indent="-173038">
              <a:buFont typeface="Wingdings" charset="2"/>
              <a:buChar char="Ø"/>
            </a:pPr>
            <a:r>
              <a:rPr lang="en-US" dirty="0" smtClean="0">
                <a:solidFill>
                  <a:srgbClr val="000090"/>
                </a:solidFill>
              </a:rPr>
              <a:t>BH rejection criteria (applied to </a:t>
            </a:r>
            <a:r>
              <a:rPr lang="en-US" dirty="0" err="1" smtClean="0">
                <a:solidFill>
                  <a:srgbClr val="000090"/>
                </a:solidFill>
              </a:rPr>
              <a:t>x</a:t>
            </a:r>
            <a:r>
              <a:rPr lang="en-US" dirty="0" smtClean="0">
                <a:solidFill>
                  <a:srgbClr val="000090"/>
                </a:solidFill>
              </a:rPr>
              <a:t>-sec. measurements)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err="1" smtClean="0"/>
              <a:t>y</a:t>
            </a:r>
            <a:r>
              <a:rPr lang="en-US" dirty="0" smtClean="0"/>
              <a:t> &lt; 0.6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smtClean="0"/>
              <a:t>(</a:t>
            </a:r>
            <a:r>
              <a:rPr lang="en-US" dirty="0" err="1" smtClean="0"/>
              <a:t>θel-θ</a:t>
            </a:r>
            <a:r>
              <a:rPr lang="en-US" dirty="0" err="1" smtClean="0">
                <a:latin typeface="Symbol" charset="2"/>
                <a:cs typeface="Symbol" charset="2"/>
              </a:rPr>
              <a:t>g</a:t>
            </a:r>
            <a:r>
              <a:rPr lang="en-US" dirty="0" smtClean="0"/>
              <a:t>) &gt; 0 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smtClean="0"/>
              <a:t>Eel&gt;1GeV</a:t>
            </a:r>
            <a:r>
              <a:rPr lang="en-US" baseline="30000" dirty="0" smtClean="0"/>
              <a:t>2</a:t>
            </a:r>
            <a:r>
              <a:rPr lang="en-US" dirty="0" smtClean="0"/>
              <a:t>; Eel&gt;1GeV</a:t>
            </a:r>
            <a:r>
              <a:rPr lang="en-US" baseline="30000" dirty="0" smtClean="0"/>
              <a:t>2</a:t>
            </a:r>
          </a:p>
          <a:p>
            <a:pPr marL="630238" lvl="1" indent="-173038">
              <a:buFont typeface="Arial"/>
              <a:buChar char="•"/>
            </a:pPr>
            <a:endParaRPr lang="en-US" baseline="30000" dirty="0" smtClean="0"/>
          </a:p>
          <a:p>
            <a:pPr marL="228600" indent="-228600">
              <a:buFont typeface="Wingdings" charset="2"/>
              <a:buChar char="Ø"/>
            </a:pPr>
            <a:r>
              <a:rPr lang="en-US" dirty="0" smtClean="0">
                <a:solidFill>
                  <a:srgbClr val="000090"/>
                </a:solidFill>
              </a:rPr>
              <a:t>Events smeared for expected resolution in </a:t>
            </a:r>
            <a:r>
              <a:rPr lang="en-US" dirty="0" err="1" smtClean="0">
                <a:solidFill>
                  <a:srgbClr val="000090"/>
                </a:solidFill>
              </a:rPr>
              <a:t>t</a:t>
            </a:r>
            <a:r>
              <a:rPr lang="en-US" dirty="0" smtClean="0">
                <a:solidFill>
                  <a:srgbClr val="000090"/>
                </a:solidFill>
              </a:rPr>
              <a:t>, Q2, </a:t>
            </a:r>
            <a:r>
              <a:rPr lang="en-US" dirty="0" err="1" smtClean="0">
                <a:solidFill>
                  <a:srgbClr val="000090"/>
                </a:solidFill>
              </a:rPr>
              <a:t>x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</a:p>
          <a:p>
            <a:pPr marL="228600" indent="-228600">
              <a:buFont typeface="Wingdings" charset="2"/>
              <a:buChar char="Ø"/>
            </a:pPr>
            <a:endParaRPr lang="en-US" dirty="0" smtClean="0">
              <a:solidFill>
                <a:srgbClr val="000090"/>
              </a:solidFill>
            </a:endParaRPr>
          </a:p>
          <a:p>
            <a:pPr marL="228600" indent="-228600">
              <a:buFont typeface="Wingdings" charset="2"/>
              <a:buChar char="Ø"/>
            </a:pPr>
            <a:r>
              <a:rPr lang="en-US" dirty="0" smtClean="0">
                <a:solidFill>
                  <a:srgbClr val="000090"/>
                </a:solidFill>
              </a:rPr>
              <a:t>Systematic uncertainty assumed to be ~5% (having in mind experience from HERA)</a:t>
            </a:r>
          </a:p>
          <a:p>
            <a:pPr marL="228600" indent="-228600">
              <a:buFont typeface="Wingdings" charset="2"/>
              <a:buChar char="Ø"/>
            </a:pPr>
            <a:endParaRPr lang="en-US" dirty="0" smtClean="0">
              <a:solidFill>
                <a:srgbClr val="000090"/>
              </a:solidFill>
            </a:endParaRPr>
          </a:p>
          <a:p>
            <a:pPr marL="228600" indent="-228600">
              <a:buFont typeface="Wingdings" charset="2"/>
              <a:buChar char="Ø"/>
            </a:pPr>
            <a:r>
              <a:rPr lang="en-US" dirty="0" smtClean="0">
                <a:solidFill>
                  <a:srgbClr val="000090"/>
                </a:solidFill>
              </a:rPr>
              <a:t>Overall systematic uncertainty from luminosity measurement not taken into account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66987" y="771715"/>
            <a:ext cx="4032645" cy="1169551"/>
          </a:xfrm>
          <a:prstGeom prst="rect">
            <a:avLst/>
          </a:prstGeom>
          <a:noFill/>
          <a:ln w="19050" cmpd="sng">
            <a:solidFill>
              <a:schemeClr val="accent6"/>
            </a:solidFill>
            <a:prstDash val="sysDash"/>
          </a:ln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  <a:tabLst>
                <a:tab pos="0" algn="l"/>
                <a:tab pos="960577" algn="l"/>
                <a:tab pos="1921154" algn="l"/>
                <a:tab pos="2881732" algn="l"/>
                <a:tab pos="3842309" algn="l"/>
                <a:tab pos="4802886" algn="l"/>
                <a:tab pos="5763463" algn="l"/>
                <a:tab pos="6724040" algn="l"/>
                <a:tab pos="7684618" algn="l"/>
                <a:tab pos="8645195" algn="l"/>
                <a:tab pos="9605772" algn="l"/>
                <a:tab pos="10566349" algn="l"/>
              </a:tabLst>
            </a:pPr>
            <a:r>
              <a:rPr lang="en-US" sz="14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The code MILOU </a:t>
            </a:r>
            <a:r>
              <a:rPr lang="en-GB" sz="1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by E. Perez, L </a:t>
            </a:r>
            <a:r>
              <a:rPr lang="en-GB" sz="1400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Schoeffel</a:t>
            </a:r>
            <a:r>
              <a:rPr lang="en-GB" sz="1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, L. </a:t>
            </a:r>
            <a:r>
              <a:rPr lang="en-GB" sz="1400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Favart</a:t>
            </a:r>
            <a:r>
              <a:rPr lang="en-GB" sz="1400" b="1" dirty="0" smtClean="0">
                <a:solidFill>
                  <a:srgbClr val="FF0000"/>
                </a:solidFill>
                <a:latin typeface="Times New Roman" charset="0"/>
              </a:rPr>
              <a:t> </a:t>
            </a:r>
            <a:r>
              <a:rPr lang="en-GB" sz="1400" b="1" dirty="0" smtClean="0">
                <a:solidFill>
                  <a:srgbClr val="000000"/>
                </a:solidFill>
                <a:latin typeface="Times New Roman" charset="0"/>
              </a:rPr>
              <a:t>[arXiv:hep-ph/0411389v1]</a:t>
            </a:r>
          </a:p>
          <a:p>
            <a:pPr>
              <a:buClr>
                <a:srgbClr val="FF0000"/>
              </a:buClr>
              <a:tabLst>
                <a:tab pos="0" algn="l"/>
                <a:tab pos="960577" algn="l"/>
                <a:tab pos="1921154" algn="l"/>
                <a:tab pos="2881732" algn="l"/>
                <a:tab pos="3842309" algn="l"/>
                <a:tab pos="4802886" algn="l"/>
                <a:tab pos="5763463" algn="l"/>
                <a:tab pos="6724040" algn="l"/>
                <a:tab pos="7684618" algn="l"/>
                <a:tab pos="8645195" algn="l"/>
                <a:tab pos="9605772" algn="l"/>
                <a:tab pos="10566349" algn="l"/>
              </a:tabLst>
            </a:pPr>
            <a:r>
              <a:rPr lang="en-US" sz="14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is </a:t>
            </a:r>
            <a:r>
              <a:rPr lang="en-GB" sz="14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Based on a </a:t>
            </a:r>
            <a:r>
              <a:rPr lang="en-GB" sz="1400" b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GPDs</a:t>
            </a:r>
            <a:r>
              <a:rPr lang="en-GB" sz="14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 convolution by</a:t>
            </a:r>
            <a:r>
              <a:rPr lang="en-GB" sz="14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: </a:t>
            </a:r>
          </a:p>
          <a:p>
            <a:pPr marL="342900" indent="-342900">
              <a:buClr>
                <a:srgbClr val="FF0000"/>
              </a:buClr>
              <a:buAutoNum type="alphaUcPeriod"/>
              <a:tabLst>
                <a:tab pos="0" algn="l"/>
                <a:tab pos="960577" algn="l"/>
                <a:tab pos="1921154" algn="l"/>
                <a:tab pos="2881732" algn="l"/>
                <a:tab pos="3842309" algn="l"/>
                <a:tab pos="4802886" algn="l"/>
                <a:tab pos="5763463" algn="l"/>
                <a:tab pos="6724040" algn="l"/>
                <a:tab pos="7684618" algn="l"/>
                <a:tab pos="8645195" algn="l"/>
                <a:tab pos="9605772" algn="l"/>
                <a:tab pos="10566349" algn="l"/>
              </a:tabLst>
            </a:pPr>
            <a:r>
              <a:rPr lang="en-GB" sz="1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Freund and M. McDermott</a:t>
            </a:r>
          </a:p>
          <a:p>
            <a:pPr marL="342900" indent="-342900">
              <a:buClr>
                <a:srgbClr val="FF0000"/>
              </a:buClr>
              <a:tabLst>
                <a:tab pos="0" algn="l"/>
                <a:tab pos="960577" algn="l"/>
                <a:tab pos="1921154" algn="l"/>
                <a:tab pos="2881732" algn="l"/>
                <a:tab pos="3842309" algn="l"/>
                <a:tab pos="4802886" algn="l"/>
                <a:tab pos="5763463" algn="l"/>
                <a:tab pos="6724040" algn="l"/>
                <a:tab pos="7684618" algn="l"/>
                <a:tab pos="8645195" algn="l"/>
                <a:tab pos="9605772" algn="l"/>
                <a:tab pos="10566349" algn="l"/>
              </a:tabLst>
            </a:pPr>
            <a:r>
              <a:rPr lang="en-GB" sz="1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    [</a:t>
            </a:r>
            <a:r>
              <a:rPr lang="en-US" sz="1400" b="1" dirty="0" smtClean="0">
                <a:latin typeface="Times New Roman" charset="0"/>
                <a:hlinkClick r:id="rId2"/>
              </a:rPr>
              <a:t>http://durpdg.dur.ac.uk/hepdata/dvcs.html</a:t>
            </a:r>
            <a:r>
              <a:rPr lang="en-US" sz="1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]</a:t>
            </a: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454181" y="5324200"/>
            <a:ext cx="3788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5 </a:t>
            </a:r>
            <a:r>
              <a:rPr lang="en-US" dirty="0" smtClean="0">
                <a:solidFill>
                  <a:srgbClr val="0000FF"/>
                </a:solidFill>
              </a:rPr>
              <a:t>X 100 </a:t>
            </a:r>
            <a:r>
              <a:rPr lang="en-US" dirty="0" err="1" smtClean="0">
                <a:solidFill>
                  <a:srgbClr val="0000FF"/>
                </a:solidFill>
              </a:rPr>
              <a:t>GeV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 </a:t>
            </a:r>
            <a:r>
              <a:rPr lang="en-US" b="1" dirty="0" smtClean="0"/>
              <a:t>~10 fb</a:t>
            </a:r>
            <a:r>
              <a:rPr lang="en-US" b="1" baseline="30000" dirty="0" smtClean="0"/>
              <a:t>-1 </a:t>
            </a:r>
            <a:r>
              <a:rPr lang="en-US" b="1" dirty="0" smtClean="0"/>
              <a:t>(~ 10 months)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 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56867" y="5693532"/>
            <a:ext cx="3542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20 </a:t>
            </a:r>
            <a:r>
              <a:rPr lang="en-US" dirty="0" smtClean="0">
                <a:solidFill>
                  <a:srgbClr val="0000FF"/>
                </a:solidFill>
              </a:rPr>
              <a:t>X 250 </a:t>
            </a:r>
            <a:r>
              <a:rPr lang="en-US" dirty="0" err="1" smtClean="0">
                <a:solidFill>
                  <a:srgbClr val="0000FF"/>
                </a:solidFill>
              </a:rPr>
              <a:t>GeV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 </a:t>
            </a:r>
            <a:r>
              <a:rPr lang="en-US" b="1" dirty="0" smtClean="0"/>
              <a:t>~100 fb</a:t>
            </a:r>
            <a:r>
              <a:rPr lang="en-US" b="1" baseline="30000" dirty="0" smtClean="0"/>
              <a:t>-1 </a:t>
            </a:r>
            <a:r>
              <a:rPr lang="en-US" b="1" dirty="0" smtClean="0"/>
              <a:t>(~ 1 year)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 </a:t>
            </a:r>
            <a:endParaRPr lang="en-US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0400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pic>
        <p:nvPicPr>
          <p:cNvPr id="5" name="Picture 4" descr="Screen Shot 2013-05-01 at 3.13.15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10" y="793750"/>
            <a:ext cx="5988980" cy="5511800"/>
          </a:xfrm>
          <a:prstGeom prst="rect">
            <a:avLst/>
          </a:prstGeom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 differential cross section 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04390" y="3267838"/>
            <a:ext cx="313961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Simulation:</a:t>
            </a:r>
          </a:p>
          <a:p>
            <a:endParaRPr lang="en-US" b="1" dirty="0" smtClean="0"/>
          </a:p>
          <a:p>
            <a:pPr marL="177800" indent="-177800">
              <a:buFont typeface="Arial"/>
              <a:buChar char="•"/>
            </a:pPr>
            <a:r>
              <a:rPr lang="en-US" b="1" dirty="0" err="1" smtClean="0"/>
              <a:t>y</a:t>
            </a:r>
            <a:r>
              <a:rPr lang="en-US" b="1" dirty="0" smtClean="0"/>
              <a:t>&gt;0.01 (detector acceptance)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Detector smearing  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The |</a:t>
            </a:r>
            <a:r>
              <a:rPr lang="en-US" b="1" dirty="0" err="1" smtClean="0"/>
              <a:t>t</a:t>
            </a:r>
            <a:r>
              <a:rPr lang="en-US" b="1" dirty="0" smtClean="0"/>
              <a:t>|-binning is (3*</a:t>
            </a:r>
            <a:r>
              <a:rPr lang="en-US" b="1" dirty="0" err="1" smtClean="0"/>
              <a:t>reso</a:t>
            </a:r>
            <a:r>
              <a:rPr lang="en-US" b="1" dirty="0" smtClean="0"/>
              <a:t>)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Exponential |</a:t>
            </a:r>
            <a:r>
              <a:rPr lang="en-US" b="1" dirty="0" err="1" smtClean="0"/>
              <a:t>t</a:t>
            </a:r>
            <a:r>
              <a:rPr lang="en-US" b="1" dirty="0" smtClean="0"/>
              <a:t>|-dependence </a:t>
            </a:r>
            <a:r>
              <a:rPr lang="en-US" b="1" dirty="0" err="1" smtClean="0"/>
              <a:t>exp(B</a:t>
            </a:r>
            <a:r>
              <a:rPr lang="en-US" b="1" dirty="0" smtClean="0"/>
              <a:t>*|</a:t>
            </a:r>
            <a:r>
              <a:rPr lang="en-US" b="1" dirty="0" err="1" smtClean="0"/>
              <a:t>t</a:t>
            </a:r>
            <a:r>
              <a:rPr lang="en-US" b="1" dirty="0" smtClean="0"/>
              <a:t>|) 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B-slope=5.6 compatible with H1 data, to facilitate Dieter’s global fitting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5% systematic uncertainties</a:t>
            </a:r>
            <a:endParaRPr lang="en-US" b="1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6017256" y="793750"/>
            <a:ext cx="2910844" cy="923330"/>
          </a:xfrm>
          <a:prstGeom prst="rect">
            <a:avLst/>
          </a:prstGeom>
          <a:noFill/>
          <a:ln w="12700" cmpd="sng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Luminosity: </a:t>
            </a:r>
          </a:p>
          <a:p>
            <a:r>
              <a:rPr lang="en-US" b="1" dirty="0" smtClean="0"/>
              <a:t>~10 fb</a:t>
            </a:r>
            <a:r>
              <a:rPr lang="en-US" b="1" baseline="30000" dirty="0" smtClean="0"/>
              <a:t>-1</a:t>
            </a:r>
            <a:r>
              <a:rPr lang="en-US" b="1" dirty="0" smtClean="0"/>
              <a:t>    [1 year @   5x100]</a:t>
            </a:r>
          </a:p>
          <a:p>
            <a:r>
              <a:rPr lang="en-US" b="1" dirty="0" smtClean="0"/>
              <a:t>~100 fb</a:t>
            </a:r>
            <a:r>
              <a:rPr lang="en-US" b="1" baseline="30000" dirty="0" smtClean="0"/>
              <a:t>-1</a:t>
            </a:r>
            <a:r>
              <a:rPr lang="en-US" b="1" dirty="0" smtClean="0"/>
              <a:t>  [1 year @ 20x250]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835979" y="1873084"/>
            <a:ext cx="3308021" cy="1200316"/>
          </a:xfrm>
          <a:prstGeom prst="rect">
            <a:avLst/>
          </a:prstGeom>
          <a:noFill/>
        </p:spPr>
        <p:txBody>
          <a:bodyPr wrap="square" lIns="91428" tIns="45714" rIns="91428" bIns="45714">
            <a:spAutoFit/>
          </a:bodyPr>
          <a:lstStyle/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EIC will provide sufficient </a:t>
            </a:r>
            <a:r>
              <a:rPr lang="en-US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lumi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bin in multi-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dimensions</a:t>
            </a:r>
          </a:p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wide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Q</a:t>
            </a:r>
            <a:r>
              <a:rPr lang="en-US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range needed to extract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GPDs</a:t>
            </a:r>
            <a:endParaRPr lang="en-US" b="1" dirty="0"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" y="1930400"/>
            <a:ext cx="4445000" cy="3327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6966" y="1930400"/>
            <a:ext cx="4436534" cy="33274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19100" y="1573768"/>
            <a:ext cx="8545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To access GPD H, we need a </a:t>
            </a:r>
            <a:r>
              <a:rPr lang="en-US" dirty="0" err="1" smtClean="0"/>
              <a:t>Rosenbluth</a:t>
            </a:r>
            <a:r>
              <a:rPr lang="en-US" dirty="0" smtClean="0"/>
              <a:t> separation of the </a:t>
            </a:r>
            <a:r>
              <a:rPr lang="en-US" dirty="0" err="1" smtClean="0"/>
              <a:t>electroproduction</a:t>
            </a:r>
            <a:r>
              <a:rPr lang="en-US" dirty="0" smtClean="0"/>
              <a:t> cross section into its parts</a:t>
            </a:r>
          </a:p>
        </p:txBody>
      </p:sp>
      <p:sp>
        <p:nvSpPr>
          <p:cNvPr id="10" name="Rectangle 9"/>
          <p:cNvSpPr/>
          <p:nvPr/>
        </p:nvSpPr>
        <p:spPr>
          <a:xfrm>
            <a:off x="618066" y="5169932"/>
            <a:ext cx="7797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>
              <a:buFont typeface="Wingdings" charset="2"/>
              <a:buChar char="§"/>
            </a:pPr>
            <a:r>
              <a:rPr lang="en-US" dirty="0" smtClean="0"/>
              <a:t>The statistical uncertainties include all the selection criteria to suppress the BH</a:t>
            </a:r>
          </a:p>
          <a:p>
            <a:pPr marL="177800" indent="-177800">
              <a:buFont typeface="Wingdings" charset="2"/>
              <a:buChar char="§"/>
            </a:pPr>
            <a:r>
              <a:rPr lang="en-US" dirty="0" smtClean="0"/>
              <a:t>exponential |</a:t>
            </a:r>
            <a:r>
              <a:rPr lang="en-US" dirty="0" err="1" smtClean="0"/>
              <a:t>t</a:t>
            </a:r>
            <a:r>
              <a:rPr lang="en-US" dirty="0" smtClean="0"/>
              <a:t>|-dependence assumed </a:t>
            </a:r>
          </a:p>
        </p:txBody>
      </p:sp>
      <p:graphicFrame>
        <p:nvGraphicFramePr>
          <p:cNvPr id="428034" name="Object 2"/>
          <p:cNvGraphicFramePr>
            <a:graphicFrameLocks noChangeAspect="1"/>
          </p:cNvGraphicFramePr>
          <p:nvPr/>
        </p:nvGraphicFramePr>
        <p:xfrm>
          <a:off x="1436422" y="751443"/>
          <a:ext cx="6161087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4720" name="Equation" r:id="rId5" imgW="3835400" imgH="469900" progId="Equation.3">
                  <p:embed/>
                </p:oleObj>
              </mc:Choice>
              <mc:Fallback>
                <p:oleObj name="Equation" r:id="rId5" imgW="3835400" imgH="4699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6422" y="751443"/>
                        <a:ext cx="6161087" cy="755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Rosenbluth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separation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2210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Transverse target-spin asymmetry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pic>
        <p:nvPicPr>
          <p:cNvPr id="9" name="Picture 8" descr="plot-AUT20x250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100" y="952500"/>
            <a:ext cx="8585200" cy="2616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124200" y="5396468"/>
            <a:ext cx="2938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Gives access to GPD E</a:t>
            </a:r>
            <a:endParaRPr lang="en-US" sz="2400" b="1" dirty="0">
              <a:solidFill>
                <a:srgbClr val="0000FF"/>
              </a:solidFill>
            </a:endParaRPr>
          </a:p>
        </p:txBody>
      </p:sp>
      <p:graphicFrame>
        <p:nvGraphicFramePr>
          <p:cNvPr id="12" name="Object 8"/>
          <p:cNvGraphicFramePr>
            <a:graphicFrameLocks noChangeAspect="1"/>
          </p:cNvGraphicFramePr>
          <p:nvPr/>
        </p:nvGraphicFramePr>
        <p:xfrm>
          <a:off x="213356" y="4481737"/>
          <a:ext cx="5456238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744" name="Equation" r:id="rId4" imgW="3378200" imgH="406400" progId="Equation.3">
                  <p:embed/>
                </p:oleObj>
              </mc:Choice>
              <mc:Fallback>
                <p:oleObj name="Equation" r:id="rId4" imgW="3378200" imgH="406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56" y="4481737"/>
                        <a:ext cx="5456238" cy="712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2"/>
          <p:cNvGrpSpPr/>
          <p:nvPr/>
        </p:nvGrpSpPr>
        <p:grpSpPr>
          <a:xfrm>
            <a:off x="2182966" y="4540875"/>
            <a:ext cx="6560936" cy="699258"/>
            <a:chOff x="1921985" y="5208988"/>
            <a:chExt cx="6560936" cy="699258"/>
          </a:xfrm>
        </p:grpSpPr>
        <p:sp>
          <p:nvSpPr>
            <p:cNvPr id="14" name="TextBox 13"/>
            <p:cNvSpPr txBox="1"/>
            <p:nvPr/>
          </p:nvSpPr>
          <p:spPr>
            <a:xfrm>
              <a:off x="5548234" y="5261915"/>
              <a:ext cx="2934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 err="1" smtClean="0">
                  <a:solidFill>
                    <a:srgbClr val="000090"/>
                  </a:solidFill>
                </a:rPr>
                <a:t>sin(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T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-f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N</a:t>
              </a:r>
              <a:r>
                <a:rPr lang="en-US" b="1" i="1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)</a:t>
              </a:r>
              <a:r>
                <a:rPr lang="en-US" b="1" i="1" baseline="-25000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 </a:t>
              </a:r>
              <a:r>
                <a:rPr lang="en-US" b="1" dirty="0" smtClean="0">
                  <a:solidFill>
                    <a:srgbClr val="000090"/>
                  </a:solidFill>
                </a:rPr>
                <a:t> </a:t>
              </a:r>
            </a:p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governed by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  <a:r>
                <a:rPr lang="en-US" b="1" dirty="0" smtClean="0">
                  <a:solidFill>
                    <a:srgbClr val="000090"/>
                  </a:solidFill>
                </a:rPr>
                <a:t> and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1921985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3759033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21"/>
          <p:cNvGrpSpPr/>
          <p:nvPr/>
        </p:nvGrpSpPr>
        <p:grpSpPr>
          <a:xfrm>
            <a:off x="3124200" y="2425700"/>
            <a:ext cx="3784600" cy="1548031"/>
            <a:chOff x="3124200" y="2425700"/>
            <a:chExt cx="3784600" cy="1548031"/>
          </a:xfrm>
        </p:grpSpPr>
        <p:cxnSp>
          <p:nvCxnSpPr>
            <p:cNvPr id="18" name="Straight Arrow Connector 17"/>
            <p:cNvCxnSpPr/>
            <p:nvPr/>
          </p:nvCxnSpPr>
          <p:spPr>
            <a:xfrm>
              <a:off x="3124200" y="2425700"/>
              <a:ext cx="1079500" cy="9144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 rot="10800000" flipV="1">
              <a:off x="4800600" y="2425700"/>
              <a:ext cx="2108200" cy="9144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3499313" y="3327400"/>
              <a:ext cx="2088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FF0000"/>
                  </a:solidFill>
                </a:rPr>
                <a:t>Different assumptions for E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5180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Imaging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43597" y="762008"/>
            <a:ext cx="340040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Wingdings" charset="2"/>
              <a:buChar char="Ø"/>
            </a:pPr>
            <a:r>
              <a:rPr lang="en-US" sz="1400" b="1" dirty="0" smtClean="0"/>
              <a:t>A global fit over all mock data was done, based on the </a:t>
            </a:r>
            <a:r>
              <a:rPr lang="en-US" sz="1400" b="1" dirty="0" err="1" smtClean="0"/>
              <a:t>GPDs</a:t>
            </a:r>
            <a:r>
              <a:rPr lang="en-US" sz="1400" b="1" dirty="0" smtClean="0"/>
              <a:t>-based model:</a:t>
            </a:r>
          </a:p>
          <a:p>
            <a:pPr marL="228600" indent="-228600"/>
            <a:r>
              <a:rPr lang="en-US" sz="1400" b="1" dirty="0" smtClean="0"/>
              <a:t>     </a:t>
            </a:r>
            <a:r>
              <a:rPr lang="en-US" sz="1400" b="1" dirty="0" smtClean="0">
                <a:solidFill>
                  <a:srgbClr val="0000FF"/>
                </a:solidFill>
              </a:rPr>
              <a:t>[K. </a:t>
            </a:r>
            <a:r>
              <a:rPr lang="en-US" sz="1400" b="1" dirty="0" err="1" smtClean="0">
                <a:solidFill>
                  <a:srgbClr val="0000FF"/>
                </a:solidFill>
              </a:rPr>
              <a:t>Kumerički</a:t>
            </a:r>
            <a:r>
              <a:rPr lang="en-US" sz="1400" b="1" dirty="0" smtClean="0">
                <a:solidFill>
                  <a:srgbClr val="0000FF"/>
                </a:solidFill>
              </a:rPr>
              <a:t>, D </a:t>
            </a:r>
            <a:r>
              <a:rPr lang="en-US" sz="1400" b="1" dirty="0" err="1" smtClean="0">
                <a:solidFill>
                  <a:srgbClr val="0000FF"/>
                </a:solidFill>
              </a:rPr>
              <a:t>Müller</a:t>
            </a:r>
            <a:r>
              <a:rPr lang="en-US" sz="1400" b="1" dirty="0" smtClean="0">
                <a:solidFill>
                  <a:srgbClr val="0000FF"/>
                </a:solidFill>
              </a:rPr>
              <a:t>, K. </a:t>
            </a:r>
            <a:r>
              <a:rPr lang="en-US" sz="1400" b="1" dirty="0" err="1" smtClean="0">
                <a:solidFill>
                  <a:srgbClr val="0000FF"/>
                </a:solidFill>
              </a:rPr>
              <a:t>Passek-Kumerički</a:t>
            </a:r>
            <a:r>
              <a:rPr lang="en-US" sz="1400" b="1" dirty="0" smtClean="0">
                <a:solidFill>
                  <a:srgbClr val="0000FF"/>
                </a:solidFill>
              </a:rPr>
              <a:t> 2007]</a:t>
            </a:r>
          </a:p>
          <a:p>
            <a:pPr marL="228600" indent="-228600"/>
            <a:endParaRPr lang="en-US" sz="1400" b="1" dirty="0" smtClean="0">
              <a:solidFill>
                <a:srgbClr val="0000FF"/>
              </a:solidFill>
            </a:endParaRPr>
          </a:p>
          <a:p>
            <a:pPr marL="228600" indent="-228600">
              <a:buFont typeface="Wingdings" charset="2"/>
              <a:buChar char="Ø"/>
            </a:pPr>
            <a:r>
              <a:rPr lang="en-US" sz="1400" b="1" dirty="0" smtClean="0"/>
              <a:t>Known values </a:t>
            </a:r>
            <a:r>
              <a:rPr lang="en-US" sz="1400" b="1" i="1" dirty="0" err="1" smtClean="0"/>
              <a:t>q(x</a:t>
            </a:r>
            <a:r>
              <a:rPr lang="en-US" sz="1400" b="1" i="1" dirty="0" smtClean="0"/>
              <a:t>)</a:t>
            </a:r>
            <a:r>
              <a:rPr lang="en-US" sz="1400" b="1" dirty="0" smtClean="0"/>
              <a:t>, </a:t>
            </a:r>
            <a:r>
              <a:rPr lang="en-US" sz="1400" b="1" i="1" dirty="0" err="1" smtClean="0"/>
              <a:t>g(x</a:t>
            </a:r>
            <a:r>
              <a:rPr lang="en-US" sz="1400" b="1" i="1" dirty="0" smtClean="0"/>
              <a:t>)</a:t>
            </a:r>
            <a:r>
              <a:rPr lang="en-US" sz="1400" b="1" dirty="0" smtClean="0"/>
              <a:t> are assumed for </a:t>
            </a:r>
            <a:r>
              <a:rPr lang="en-US" sz="1400" b="1" i="1" dirty="0" err="1" smtClean="0"/>
              <a:t>H</a:t>
            </a:r>
            <a:r>
              <a:rPr lang="en-US" sz="1400" b="1" i="1" baseline="30000" dirty="0" err="1" smtClean="0"/>
              <a:t>q</a:t>
            </a:r>
            <a:r>
              <a:rPr lang="en-US" sz="1400" b="1" i="1" dirty="0" smtClean="0"/>
              <a:t>, H</a:t>
            </a:r>
            <a:r>
              <a:rPr lang="en-US" sz="1400" b="1" i="1" baseline="30000" dirty="0" smtClean="0"/>
              <a:t>g </a:t>
            </a:r>
            <a:r>
              <a:rPr lang="en-US" sz="1400" b="1" dirty="0" smtClean="0"/>
              <a:t>(at </a:t>
            </a:r>
            <a:r>
              <a:rPr lang="en-US" sz="1400" b="1" dirty="0" err="1" smtClean="0"/>
              <a:t>t</a:t>
            </a:r>
            <a:r>
              <a:rPr lang="en-US" sz="1400" b="1" dirty="0" smtClean="0"/>
              <a:t>=0 forward limits </a:t>
            </a:r>
            <a:r>
              <a:rPr lang="en-US" sz="1400" b="1" i="1" dirty="0" err="1" smtClean="0"/>
              <a:t>E</a:t>
            </a:r>
            <a:r>
              <a:rPr lang="en-US" sz="1400" b="1" i="1" baseline="30000" dirty="0" err="1" smtClean="0"/>
              <a:t>q</a:t>
            </a:r>
            <a:r>
              <a:rPr lang="en-US" sz="1400" b="1" i="1" dirty="0" smtClean="0"/>
              <a:t>, </a:t>
            </a:r>
            <a:r>
              <a:rPr lang="en-US" sz="1400" b="1" i="1" dirty="0" err="1" smtClean="0"/>
              <a:t>E</a:t>
            </a:r>
            <a:r>
              <a:rPr lang="en-US" sz="1400" b="1" i="1" baseline="30000" dirty="0" err="1" smtClean="0"/>
              <a:t>g</a:t>
            </a:r>
            <a:r>
              <a:rPr lang="en-US" sz="1400" b="1" i="1" baseline="30000" dirty="0" smtClean="0"/>
              <a:t> </a:t>
            </a:r>
            <a:r>
              <a:rPr lang="en-US" sz="1400" b="1" baseline="30000" dirty="0" smtClean="0"/>
              <a:t> </a:t>
            </a:r>
            <a:r>
              <a:rPr lang="en-US" sz="1400" b="1" dirty="0" smtClean="0"/>
              <a:t>are unknown)</a:t>
            </a:r>
          </a:p>
        </p:txBody>
      </p:sp>
      <p:pic>
        <p:nvPicPr>
          <p:cNvPr id="14" name="Picture 13" descr="plotGPDHsea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38696"/>
            <a:ext cx="2834156" cy="1889437"/>
          </a:xfrm>
          <a:prstGeom prst="rect">
            <a:avLst/>
          </a:prstGeom>
        </p:spPr>
      </p:pic>
      <p:pic>
        <p:nvPicPr>
          <p:cNvPr id="19" name="Picture 18" descr="plotGPDEsea.ep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8328" y="938696"/>
            <a:ext cx="2834156" cy="1889437"/>
          </a:xfrm>
          <a:prstGeom prst="rect">
            <a:avLst/>
          </a:prstGeom>
        </p:spPr>
      </p:pic>
      <p:grpSp>
        <p:nvGrpSpPr>
          <p:cNvPr id="2" name="Group 21"/>
          <p:cNvGrpSpPr/>
          <p:nvPr/>
        </p:nvGrpSpPr>
        <p:grpSpPr>
          <a:xfrm>
            <a:off x="2" y="4230202"/>
            <a:ext cx="5839637" cy="1985746"/>
            <a:chOff x="2" y="4230202"/>
            <a:chExt cx="5839637" cy="1985746"/>
          </a:xfrm>
        </p:grpSpPr>
        <p:pic>
          <p:nvPicPr>
            <p:cNvPr id="12" name="Picture 11" descr="plotGPD1D-q-qT.pdf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" y="4230202"/>
              <a:ext cx="5820292" cy="1985746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1798272" y="4285595"/>
              <a:ext cx="1102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Unpolarized</a:t>
              </a:r>
            </a:p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sea-quarks</a:t>
              </a:r>
              <a:endParaRPr lang="en-US" sz="1400" i="1" dirty="0">
                <a:solidFill>
                  <a:srgbClr val="FF0000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820159" y="4316737"/>
              <a:ext cx="10194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Polarized</a:t>
              </a:r>
            </a:p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sea-quarks</a:t>
              </a:r>
              <a:endParaRPr lang="en-US" sz="1400" i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3" name="Group 23"/>
          <p:cNvGrpSpPr/>
          <p:nvPr/>
        </p:nvGrpSpPr>
        <p:grpSpPr>
          <a:xfrm>
            <a:off x="6032169" y="4316737"/>
            <a:ext cx="2654631" cy="1791876"/>
            <a:chOff x="6032169" y="4316737"/>
            <a:chExt cx="2654631" cy="1791876"/>
          </a:xfrm>
        </p:grpSpPr>
        <p:pic>
          <p:nvPicPr>
            <p:cNvPr id="11" name="Picture 10" descr="plotGPD1D-g.eps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32169" y="4316737"/>
              <a:ext cx="2654631" cy="1791876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7871776" y="4316737"/>
              <a:ext cx="708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gluons</a:t>
              </a:r>
              <a:endParaRPr lang="en-US" sz="1400" i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5" name="Notched Right Arrow 24"/>
          <p:cNvSpPr/>
          <p:nvPr/>
        </p:nvSpPr>
        <p:spPr>
          <a:xfrm rot="7090292">
            <a:off x="1485882" y="3179407"/>
            <a:ext cx="1949319" cy="480478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>
            <a:scene3d>
              <a:camera prst="orthographicFront">
                <a:rot lat="0" lon="0" rev="10799999"/>
              </a:camera>
              <a:lightRig rig="threePt" dir="t"/>
            </a:scene3d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27" name="Notched Right Arrow 26"/>
          <p:cNvSpPr/>
          <p:nvPr/>
        </p:nvSpPr>
        <p:spPr>
          <a:xfrm rot="3368823">
            <a:off x="2858686" y="3195702"/>
            <a:ext cx="2099735" cy="480478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pic>
        <p:nvPicPr>
          <p:cNvPr id="28" name="Picture 27" descr="plotGPDHG.eps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2408" y="726763"/>
            <a:ext cx="3657600" cy="2438400"/>
          </a:xfrm>
          <a:prstGeom prst="rect">
            <a:avLst/>
          </a:prstGeom>
        </p:spPr>
      </p:pic>
      <p:sp>
        <p:nvSpPr>
          <p:cNvPr id="29" name="Notched Right Arrow 28"/>
          <p:cNvSpPr/>
          <p:nvPr/>
        </p:nvSpPr>
        <p:spPr>
          <a:xfrm rot="2612939">
            <a:off x="4241080" y="3347761"/>
            <a:ext cx="2098746" cy="480478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/>
        </p:nvGraphicFramePr>
        <p:xfrm>
          <a:off x="2" y="3451534"/>
          <a:ext cx="4484687" cy="519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4318" name="Equation" r:id="rId8" imgW="2908300" imgH="355600" progId="Equation.3">
                  <p:embed/>
                </p:oleObj>
              </mc:Choice>
              <mc:Fallback>
                <p:oleObj name="Equation" r:id="rId8" imgW="2908300" imgH="3556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" y="3451534"/>
                        <a:ext cx="4484687" cy="519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5822270" y="2490662"/>
            <a:ext cx="332173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1600" b="1" dirty="0" smtClean="0">
                <a:solidFill>
                  <a:srgbClr val="000090"/>
                </a:solidFill>
                <a:latin typeface="Comic Sans MS"/>
                <a:cs typeface="Comic Sans MS"/>
              </a:rPr>
              <a:t>Impact of </a:t>
            </a:r>
            <a:r>
              <a:rPr lang="en-US" sz="1600" b="1" dirty="0" err="1" smtClean="0">
                <a:solidFill>
                  <a:srgbClr val="000090"/>
                </a:solidFill>
                <a:latin typeface="Comic Sans MS"/>
                <a:cs typeface="Comic Sans MS"/>
              </a:rPr>
              <a:t>eRHIC</a:t>
            </a:r>
            <a:r>
              <a:rPr lang="en-US" sz="1600" b="1" dirty="0" smtClean="0">
                <a:solidFill>
                  <a:srgbClr val="000090"/>
                </a:solidFill>
                <a:latin typeface="Comic Sans MS"/>
                <a:cs typeface="Comic Sans MS"/>
              </a:rPr>
              <a:t>:</a:t>
            </a:r>
          </a:p>
          <a:p>
            <a:pPr marL="228600" indent="-228600">
              <a:buFont typeface="Wingdings" charset="2"/>
              <a:buChar char="ü"/>
            </a:pPr>
            <a:r>
              <a:rPr lang="en-US" sz="1600" b="1" dirty="0" smtClean="0">
                <a:solidFill>
                  <a:srgbClr val="FF0000"/>
                </a:solidFill>
              </a:rPr>
              <a:t>Excellent reconstruction of </a:t>
            </a:r>
            <a:r>
              <a:rPr lang="en-US" sz="1600" b="1" i="1" dirty="0" err="1" smtClean="0">
                <a:solidFill>
                  <a:srgbClr val="FF0000"/>
                </a:solidFill>
              </a:rPr>
              <a:t>H</a:t>
            </a:r>
            <a:r>
              <a:rPr lang="en-US" sz="1600" b="1" i="1" baseline="30000" dirty="0" err="1" smtClean="0">
                <a:solidFill>
                  <a:srgbClr val="FF0000"/>
                </a:solidFill>
              </a:rPr>
              <a:t>sea</a:t>
            </a:r>
            <a:r>
              <a:rPr lang="en-US" sz="1600" b="1" i="1" dirty="0" smtClean="0">
                <a:solidFill>
                  <a:srgbClr val="FF0000"/>
                </a:solidFill>
              </a:rPr>
              <a:t>,</a:t>
            </a:r>
            <a:r>
              <a:rPr lang="en-US" sz="1600" b="1" baseline="30000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</a:rPr>
              <a:t>and </a:t>
            </a:r>
            <a:r>
              <a:rPr lang="en-US" sz="1600" b="1" i="1" dirty="0" smtClean="0">
                <a:solidFill>
                  <a:srgbClr val="FF0000"/>
                </a:solidFill>
              </a:rPr>
              <a:t>H</a:t>
            </a:r>
            <a:r>
              <a:rPr lang="en-US" sz="1600" b="1" i="1" baseline="30000" dirty="0" smtClean="0">
                <a:solidFill>
                  <a:srgbClr val="FF0000"/>
                </a:solidFill>
              </a:rPr>
              <a:t>g</a:t>
            </a:r>
            <a:r>
              <a:rPr lang="en-US" sz="1600" b="1" i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/>
              <a:t>(from </a:t>
            </a:r>
            <a:r>
              <a:rPr lang="en-US" sz="1600" b="1" i="1" dirty="0" err="1" smtClean="0"/>
              <a:t>dσ/dt</a:t>
            </a:r>
            <a:r>
              <a:rPr lang="en-US" sz="1600" b="1" dirty="0" smtClean="0"/>
              <a:t>)</a:t>
            </a:r>
          </a:p>
          <a:p>
            <a:pPr marL="228600" indent="-228600">
              <a:buFont typeface="Wingdings" charset="2"/>
              <a:buChar char="ü"/>
            </a:pPr>
            <a:r>
              <a:rPr lang="en-US" sz="1600" b="1" dirty="0" smtClean="0">
                <a:solidFill>
                  <a:srgbClr val="FF0000"/>
                </a:solidFill>
              </a:rPr>
              <a:t>Reconstruction of GPD E </a:t>
            </a:r>
            <a:r>
              <a:rPr lang="en-US" sz="1600" b="1" dirty="0" smtClean="0"/>
              <a:t>(connection to the orbital momentum </a:t>
            </a:r>
            <a:r>
              <a:rPr lang="en-US" sz="1600" b="1" dirty="0" err="1" smtClean="0"/>
              <a:t>g</a:t>
            </a:r>
            <a:r>
              <a:rPr lang="en-US" sz="1600" b="1" dirty="0" smtClean="0"/>
              <a:t>-sum role)</a:t>
            </a:r>
          </a:p>
          <a:p>
            <a:pPr>
              <a:buFont typeface="Wingdings" charset="2"/>
              <a:buChar char="ü"/>
            </a:pPr>
            <a:endParaRPr lang="en-US" dirty="0"/>
          </a:p>
        </p:txBody>
      </p:sp>
      <p:pic>
        <p:nvPicPr>
          <p:cNvPr id="10" name="Picture 9" descr="plotGPD2D.eps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043" y="169748"/>
            <a:ext cx="5712483" cy="3899563"/>
          </a:xfrm>
          <a:prstGeom prst="rect">
            <a:avLst/>
          </a:prstGeom>
        </p:spPr>
      </p:pic>
      <p:cxnSp>
        <p:nvCxnSpPr>
          <p:cNvPr id="33" name="Straight Connector 32"/>
          <p:cNvCxnSpPr/>
          <p:nvPr/>
        </p:nvCxnSpPr>
        <p:spPr>
          <a:xfrm>
            <a:off x="2514600" y="2087217"/>
            <a:ext cx="1970089" cy="1588"/>
          </a:xfrm>
          <a:prstGeom prst="line">
            <a:avLst/>
          </a:prstGeom>
          <a:ln w="25400">
            <a:solidFill>
              <a:srgbClr val="FF0000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514600" y="2715587"/>
            <a:ext cx="17304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Shift due to GPD E</a:t>
            </a:r>
            <a:endParaRPr lang="en-US" sz="1600" b="1" dirty="0">
              <a:solidFill>
                <a:srgbClr val="FF0000"/>
              </a:solidFill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 rot="16200000" flipH="1">
            <a:off x="3294177" y="3039689"/>
            <a:ext cx="2141397" cy="239627"/>
          </a:xfrm>
          <a:prstGeom prst="straightConnector1">
            <a:avLst/>
          </a:prstGeom>
          <a:ln w="34925">
            <a:solidFill>
              <a:srgbClr val="FF0000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6375232" y="3960845"/>
            <a:ext cx="18269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JHEP09(2013)093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7" grpId="0" animBg="1"/>
      <p:bldP spid="27" grpId="1" animBg="1"/>
      <p:bldP spid="29" grpId="0" animBg="1"/>
      <p:bldP spid="29" grpId="1" animBg="1"/>
      <p:bldP spid="31" grpId="0"/>
      <p:bldP spid="15" grpId="0"/>
      <p:bldP spid="3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plotGPD2D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3265" y="1922165"/>
            <a:ext cx="3877469" cy="2646911"/>
          </a:xfrm>
          <a:prstGeom prst="rect">
            <a:avLst/>
          </a:prstGeom>
        </p:spPr>
      </p:pic>
      <p:pic>
        <p:nvPicPr>
          <p:cNvPr id="9" name="Picture 8" descr="Screen Shot 2013-05-01 at 3.17.38 P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70" y="766626"/>
            <a:ext cx="4797707" cy="5482106"/>
          </a:xfrm>
          <a:prstGeom prst="rect">
            <a:avLst/>
          </a:prstGeom>
        </p:spPr>
      </p:pic>
      <p:sp>
        <p:nvSpPr>
          <p:cNvPr id="64516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Paper on DVCS at EIC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914901" y="1485900"/>
            <a:ext cx="41021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E.C. </a:t>
            </a:r>
            <a:r>
              <a:rPr lang="en-US" sz="1400" b="1" dirty="0" err="1" smtClean="0"/>
              <a:t>Aschenauer</a:t>
            </a:r>
            <a:r>
              <a:rPr lang="en-US" sz="1400" b="1" dirty="0" smtClean="0"/>
              <a:t>, S. Fazio, K. </a:t>
            </a:r>
            <a:r>
              <a:rPr lang="en-US" sz="1400" b="1" dirty="0" err="1" smtClean="0"/>
              <a:t>Kumericki</a:t>
            </a:r>
            <a:r>
              <a:rPr lang="en-US" sz="1400" b="1" dirty="0" smtClean="0"/>
              <a:t>, and D. Muller</a:t>
            </a:r>
          </a:p>
          <a:p>
            <a:pPr algn="ctr"/>
            <a:r>
              <a:rPr lang="en-US" sz="2000" b="1" dirty="0" smtClean="0">
                <a:solidFill>
                  <a:srgbClr val="FF0000"/>
                </a:solidFill>
              </a:rPr>
              <a:t>JHEP09(2013)093 [arXiv:1304.0077]</a:t>
            </a:r>
          </a:p>
        </p:txBody>
      </p:sp>
      <p:pic>
        <p:nvPicPr>
          <p:cNvPr id="15" name="Picture 14" descr="plot-AUT20x250.eps"/>
          <p:cNvPicPr>
            <a:picLocks noChangeAspect="1"/>
          </p:cNvPicPr>
          <p:nvPr/>
        </p:nvPicPr>
        <p:blipFill>
          <a:blip r:embed="rId5"/>
          <a:srcRect r="51411"/>
          <a:stretch>
            <a:fillRect/>
          </a:stretch>
        </p:blipFill>
        <p:spPr>
          <a:xfrm>
            <a:off x="5537200" y="4213199"/>
            <a:ext cx="3060700" cy="191957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889903" y="690425"/>
            <a:ext cx="39238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For all details and more recently published paper</a:t>
            </a:r>
            <a:endParaRPr lang="en-US" sz="2400" b="1" dirty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960100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Summary</a:t>
            </a:r>
          </a:p>
        </p:txBody>
      </p:sp>
      <p:sp>
        <p:nvSpPr>
          <p:cNvPr id="64517" name="Text Box 2"/>
          <p:cNvSpPr txBox="1">
            <a:spLocks noChangeArrowheads="1"/>
          </p:cNvSpPr>
          <p:nvPr/>
        </p:nvSpPr>
        <p:spPr bwMode="auto">
          <a:xfrm>
            <a:off x="-5040" y="755940"/>
            <a:ext cx="9149040" cy="570622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2276" tIns="48029" rIns="92276" bIns="48029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  <a:buClr>
                <a:srgbClr val="000080"/>
              </a:buClr>
              <a:buSzPct val="70000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DVCS @ ZEUS</a:t>
            </a: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b="1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T</a:t>
            </a:r>
            <a:r>
              <a:rPr lang="en-GB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otal cross section measured in an extended kinematic range. </a:t>
            </a: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First measurement of the t-differential cross section by a direct of the scattered proton momentum   </a:t>
            </a:r>
            <a:endParaRPr lang="en-GB" b="1" dirty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>
              <a:lnSpc>
                <a:spcPct val="150000"/>
              </a:lnSpc>
              <a:buClr>
                <a:srgbClr val="000080"/>
              </a:buClr>
              <a:buSzPct val="70000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DVCS </a:t>
            </a:r>
            <a:r>
              <a:rPr lang="en-GB" sz="2000" b="1" dirty="0" smtClean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@</a:t>
            </a:r>
            <a:r>
              <a:rPr lang="en-GB" sz="20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2000" b="1" dirty="0" smtClean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EIC</a:t>
            </a:r>
            <a:endParaRPr lang="en-GB" sz="2000" b="1" dirty="0" smtClean="0">
              <a:solidFill>
                <a:srgbClr val="FF0000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b="1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Subtraction of BH, important for  </a:t>
            </a:r>
            <a:r>
              <a:rPr lang="en-GB" b="1" dirty="0" err="1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xsec</a:t>
            </a:r>
            <a:r>
              <a:rPr lang="en-GB" b="1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 measurement, has been studied in detail as well as ISR corrections to </a:t>
            </a:r>
            <a:r>
              <a:rPr lang="en-GB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DVCS and specific detector requirements.</a:t>
            </a: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Studied and quantified the capability of an EIC to provide high precision and fine binned DVCS measurements of both cross sections and asymmetries over a large phase-space, opening an unprecedented possibility for    </a:t>
            </a:r>
            <a:endParaRPr lang="en-GB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 marL="800100" lvl="1" indent="-342900">
              <a:lnSpc>
                <a:spcPct val="150000"/>
              </a:lnSpc>
              <a:buClr>
                <a:srgbClr val="000080"/>
              </a:buClr>
              <a:buSzPct val="70000"/>
              <a:buFont typeface="Lucida Grande"/>
              <a:buChar char="-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a</a:t>
            </a:r>
            <a:r>
              <a:rPr lang="en-GB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ccurate </a:t>
            </a:r>
            <a:r>
              <a:rPr lang="en-GB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2+1D imaging of the polarized and </a:t>
            </a:r>
            <a:r>
              <a:rPr lang="en-GB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unpolarized</a:t>
            </a:r>
            <a:r>
              <a:rPr lang="en-GB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 quarks and gluons inside the </a:t>
            </a:r>
            <a:r>
              <a:rPr lang="en-GB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hadrons</a:t>
            </a:r>
          </a:p>
          <a:p>
            <a:pPr marL="800100" lvl="1" indent="-342900">
              <a:lnSpc>
                <a:spcPct val="150000"/>
              </a:lnSpc>
              <a:buClr>
                <a:srgbClr val="000080"/>
              </a:buClr>
              <a:buSzPct val="70000"/>
              <a:buFont typeface="Lucida Grande"/>
              <a:buChar char="-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Solve the proton-spin decomposition puzzle (orbital angular momentum)</a:t>
            </a:r>
            <a:endParaRPr lang="en-GB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786927"/>
            <a:ext cx="9166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way to 3d imaging of the proton and the orbital angular momentum </a:t>
            </a:r>
            <a:r>
              <a:rPr lang="en-US" i="1" dirty="0" err="1" smtClean="0"/>
              <a:t>L</a:t>
            </a:r>
            <a:r>
              <a:rPr lang="en-US" i="1" baseline="-25000" dirty="0" err="1" smtClean="0"/>
              <a:t>q</a:t>
            </a:r>
            <a:r>
              <a:rPr lang="en-US" dirty="0" smtClean="0"/>
              <a:t> &amp; </a:t>
            </a:r>
            <a:r>
              <a:rPr lang="en-US" i="1" dirty="0" err="1" smtClean="0"/>
              <a:t>L</a:t>
            </a:r>
            <a:r>
              <a:rPr lang="en-US" i="1" baseline="-25000" dirty="0" err="1" smtClean="0"/>
              <a:t>g</a:t>
            </a:r>
            <a:endParaRPr lang="en-US" i="1" baseline="-25000" dirty="0"/>
          </a:p>
        </p:txBody>
      </p:sp>
      <p:grpSp>
        <p:nvGrpSpPr>
          <p:cNvPr id="7" name="Group 27"/>
          <p:cNvGrpSpPr/>
          <p:nvPr/>
        </p:nvGrpSpPr>
        <p:grpSpPr>
          <a:xfrm>
            <a:off x="244475" y="1344525"/>
            <a:ext cx="2514600" cy="3703638"/>
            <a:chOff x="3292475" y="1524000"/>
            <a:chExt cx="2514600" cy="3703638"/>
          </a:xfrm>
        </p:grpSpPr>
        <p:sp>
          <p:nvSpPr>
            <p:cNvPr id="8" name="Rectangle 14"/>
            <p:cNvSpPr>
              <a:spLocks noChangeArrowheads="1"/>
            </p:cNvSpPr>
            <p:nvPr/>
          </p:nvSpPr>
          <p:spPr bwMode="auto">
            <a:xfrm>
              <a:off x="3292475" y="1524000"/>
              <a:ext cx="2514600" cy="3703638"/>
            </a:xfrm>
            <a:prstGeom prst="rect">
              <a:avLst/>
            </a:prstGeom>
            <a:solidFill>
              <a:srgbClr val="F2FC24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w="114300" prst="artDeco"/>
              <a:bevelB w="114300" prst="artDeco"/>
            </a:sp3d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sz="2400" b="0" i="0">
                <a:solidFill>
                  <a:schemeClr val="tx1"/>
                </a:solidFill>
                <a:effectLst/>
              </a:endParaRPr>
            </a:p>
          </p:txBody>
        </p:sp>
        <p:pic>
          <p:nvPicPr>
            <p:cNvPr id="9" name="Picture 15" descr="fig02-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419475" y="1743075"/>
              <a:ext cx="2252663" cy="3267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Text Box 20"/>
          <p:cNvSpPr txBox="1">
            <a:spLocks noChangeArrowheads="1"/>
          </p:cNvSpPr>
          <p:nvPr/>
        </p:nvSpPr>
        <p:spPr bwMode="auto">
          <a:xfrm>
            <a:off x="0" y="5198975"/>
            <a:ext cx="295986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b="1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GPDs: </a:t>
            </a:r>
          </a:p>
          <a:p>
            <a:pPr algn="ctr"/>
            <a:r>
              <a:rPr lang="en-US" sz="1600" b="1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Correlated </a:t>
            </a:r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quark momentum </a:t>
            </a:r>
          </a:p>
          <a:p>
            <a:pPr algn="ctr"/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and </a:t>
            </a:r>
            <a:r>
              <a:rPr lang="en-US" sz="1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helicity</a:t>
            </a:r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 distributions in </a:t>
            </a:r>
          </a:p>
          <a:p>
            <a:pPr algn="ctr"/>
            <a:r>
              <a:rPr lang="en-US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transverse </a:t>
            </a: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space</a:t>
            </a:r>
            <a:endParaRPr lang="en-US" sz="1600" b="1" dirty="0">
              <a:solidFill>
                <a:srgbClr val="FF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Comic Sans MS"/>
              <a:cs typeface="Comic Sans MS"/>
            </a:endParaRPr>
          </a:p>
        </p:txBody>
      </p:sp>
      <p:grpSp>
        <p:nvGrpSpPr>
          <p:cNvPr id="11" name="Group 19"/>
          <p:cNvGrpSpPr/>
          <p:nvPr/>
        </p:nvGrpSpPr>
        <p:grpSpPr>
          <a:xfrm>
            <a:off x="4018107" y="3821493"/>
            <a:ext cx="4697942" cy="2218112"/>
            <a:chOff x="1800225" y="3491443"/>
            <a:chExt cx="4697942" cy="2218112"/>
          </a:xfrm>
        </p:grpSpPr>
        <p:grpSp>
          <p:nvGrpSpPr>
            <p:cNvPr id="12" name="Group 25"/>
            <p:cNvGrpSpPr/>
            <p:nvPr/>
          </p:nvGrpSpPr>
          <p:grpSpPr>
            <a:xfrm>
              <a:off x="1800225" y="3491443"/>
              <a:ext cx="4697942" cy="2218112"/>
              <a:chOff x="178858" y="4405843"/>
              <a:chExt cx="4697942" cy="2218112"/>
            </a:xfrm>
          </p:grpSpPr>
          <p:sp>
            <p:nvSpPr>
              <p:cNvPr id="25" name="Rectangle 10"/>
              <p:cNvSpPr>
                <a:spLocks noChangeArrowheads="1"/>
              </p:cNvSpPr>
              <p:nvPr/>
            </p:nvSpPr>
            <p:spPr bwMode="auto">
              <a:xfrm>
                <a:off x="178858" y="4405843"/>
                <a:ext cx="4697942" cy="221811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>
                <a:glow rad="101600">
                  <a:schemeClr val="tx1">
                    <a:lumMod val="85000"/>
                    <a:alpha val="75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 w="114300" prst="artDeco"/>
                <a:bevelB w="114300" prst="artDeco"/>
              </a:sp3d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aphicFrame>
            <p:nvGraphicFramePr>
              <p:cNvPr id="26" name="Object 11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305815822"/>
                  </p:ext>
                </p:extLst>
              </p:nvPr>
            </p:nvGraphicFramePr>
            <p:xfrm>
              <a:off x="415930" y="5664331"/>
              <a:ext cx="4292600" cy="7874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97903" name="Equation" r:id="rId4" imgW="4292600" imgH="787400" progId="">
                      <p:embed/>
                    </p:oleObj>
                  </mc:Choice>
                  <mc:Fallback>
                    <p:oleObj name="Equation" r:id="rId4" imgW="4292600" imgH="787400" progId="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15930" y="5664331"/>
                            <a:ext cx="4292600" cy="7874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8" name="Object 12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69279753"/>
                  </p:ext>
                </p:extLst>
              </p:nvPr>
            </p:nvGraphicFramePr>
            <p:xfrm>
              <a:off x="569239" y="4916638"/>
              <a:ext cx="3860800" cy="889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97904" name="Equation" r:id="rId6" imgW="3860800" imgH="889000" progId="Equation.3">
                      <p:embed/>
                    </p:oleObj>
                  </mc:Choice>
                  <mc:Fallback>
                    <p:oleObj name="Equation" r:id="rId6" imgW="3860800" imgH="8890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69239" y="4916638"/>
                            <a:ext cx="3860800" cy="8890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22" name="TextBox 21"/>
            <p:cNvSpPr txBox="1"/>
            <p:nvPr/>
          </p:nvSpPr>
          <p:spPr>
            <a:xfrm>
              <a:off x="1821252" y="3532526"/>
              <a:ext cx="27515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Spin-Sum-Rule in PRF:</a:t>
              </a:r>
              <a:endParaRPr lang="en-US" dirty="0"/>
            </a:p>
          </p:txBody>
        </p:sp>
        <p:sp>
          <p:nvSpPr>
            <p:cNvPr id="23" name="Text Box 22"/>
            <p:cNvSpPr txBox="1">
              <a:spLocks noChangeArrowheads="1"/>
            </p:cNvSpPr>
            <p:nvPr/>
          </p:nvSpPr>
          <p:spPr bwMode="auto">
            <a:xfrm>
              <a:off x="4828824" y="3692384"/>
              <a:ext cx="93620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f</a:t>
              </a:r>
              <a:r>
                <a:rPr lang="en-US" sz="1600" b="1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rom </a:t>
              </a:r>
              <a:r>
                <a:rPr lang="en-US" sz="1600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g</a:t>
              </a:r>
              <a:r>
                <a:rPr lang="en-US" sz="1600" baseline="-25000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1</a:t>
              </a:r>
              <a:endParaRPr lang="en-US" sz="1600" b="1" baseline="-25000" dirty="0"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endParaRPr>
            </a:p>
          </p:txBody>
        </p:sp>
        <p:sp>
          <p:nvSpPr>
            <p:cNvPr id="24" name="Bent Arrow 23"/>
            <p:cNvSpPr/>
            <p:nvPr/>
          </p:nvSpPr>
          <p:spPr>
            <a:xfrm>
              <a:off x="4378978" y="3768571"/>
              <a:ext cx="402199" cy="472016"/>
            </a:xfrm>
            <a:prstGeom prst="bentArrow">
              <a:avLst>
                <a:gd name="adj1" fmla="val 25000"/>
                <a:gd name="adj2" fmla="val 25000"/>
                <a:gd name="adj3" fmla="val 25000"/>
                <a:gd name="adj4" fmla="val 43750"/>
              </a:avLst>
            </a:prstGeom>
            <a:solidFill>
              <a:srgbClr val="3366FF"/>
            </a:solidFill>
            <a:ln>
              <a:solidFill>
                <a:srgbClr val="8000FF"/>
              </a:solidFill>
            </a:ln>
            <a:effectLst>
              <a:glow rad="63500">
                <a:srgbClr val="CC66FF">
                  <a:alpha val="45000"/>
                </a:srgbClr>
              </a:glo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Group 28"/>
          <p:cNvGrpSpPr/>
          <p:nvPr/>
        </p:nvGrpSpPr>
        <p:grpSpPr>
          <a:xfrm>
            <a:off x="2963688" y="1889079"/>
            <a:ext cx="3640662" cy="1758227"/>
            <a:chOff x="4775200" y="609052"/>
            <a:chExt cx="4343097" cy="2467795"/>
          </a:xfrm>
        </p:grpSpPr>
        <p:grpSp>
          <p:nvGrpSpPr>
            <p:cNvPr id="14" name="Group 29"/>
            <p:cNvGrpSpPr/>
            <p:nvPr/>
          </p:nvGrpSpPr>
          <p:grpSpPr>
            <a:xfrm>
              <a:off x="4775200" y="609052"/>
              <a:ext cx="4343097" cy="2100616"/>
              <a:chOff x="158750" y="982320"/>
              <a:chExt cx="4343097" cy="2100616"/>
            </a:xfrm>
          </p:grpSpPr>
          <p:grpSp>
            <p:nvGrpSpPr>
              <p:cNvPr id="15" name="Group 159"/>
              <p:cNvGrpSpPr>
                <a:grpSpLocks noChangeAspect="1"/>
              </p:cNvGrpSpPr>
              <p:nvPr/>
            </p:nvGrpSpPr>
            <p:grpSpPr bwMode="auto">
              <a:xfrm rot="-2865258">
                <a:off x="1467654" y="1456538"/>
                <a:ext cx="128587" cy="546105"/>
                <a:chOff x="1324" y="1002"/>
                <a:chExt cx="146" cy="462"/>
              </a:xfrm>
            </p:grpSpPr>
            <p:sp>
              <p:nvSpPr>
                <p:cNvPr id="73" name="Freeform 160"/>
                <p:cNvSpPr>
                  <a:spLocks noChangeAspect="1"/>
                </p:cNvSpPr>
                <p:nvPr/>
              </p:nvSpPr>
              <p:spPr bwMode="auto">
                <a:xfrm>
                  <a:off x="1326" y="1002"/>
                  <a:ext cx="143" cy="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4" y="7"/>
                    </a:cxn>
                    <a:cxn ang="0">
                      <a:pos x="8" y="9"/>
                    </a:cxn>
                    <a:cxn ang="0">
                      <a:pos x="12" y="11"/>
                    </a:cxn>
                    <a:cxn ang="0">
                      <a:pos x="129" y="58"/>
                    </a:cxn>
                    <a:cxn ang="0">
                      <a:pos x="135" y="60"/>
                    </a:cxn>
                    <a:cxn ang="0">
                      <a:pos x="139" y="63"/>
                    </a:cxn>
                    <a:cxn ang="0">
                      <a:pos x="142" y="65"/>
                    </a:cxn>
                    <a:cxn ang="0">
                      <a:pos x="141" y="69"/>
                    </a:cxn>
                    <a:cxn ang="0">
                      <a:pos x="141" y="71"/>
                    </a:cxn>
                    <a:cxn ang="0">
                      <a:pos x="138" y="74"/>
                    </a:cxn>
                    <a:cxn ang="0">
                      <a:pos x="11" y="60"/>
                    </a:cxn>
                    <a:cxn ang="0">
                      <a:pos x="10" y="61"/>
                    </a:cxn>
                    <a:cxn ang="0">
                      <a:pos x="4" y="59"/>
                    </a:cxn>
                    <a:cxn ang="0">
                      <a:pos x="4" y="60"/>
                    </a:cxn>
                    <a:cxn ang="0">
                      <a:pos x="2" y="62"/>
                    </a:cxn>
                    <a:cxn ang="0">
                      <a:pos x="0" y="65"/>
                    </a:cxn>
                  </a:cxnLst>
                  <a:rect l="0" t="0" r="r" b="b"/>
                  <a:pathLst>
                    <a:path w="143" h="75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4" y="7"/>
                      </a:lnTo>
                      <a:lnTo>
                        <a:pt x="8" y="9"/>
                      </a:lnTo>
                      <a:lnTo>
                        <a:pt x="12" y="11"/>
                      </a:lnTo>
                      <a:lnTo>
                        <a:pt x="129" y="58"/>
                      </a:lnTo>
                      <a:lnTo>
                        <a:pt x="135" y="60"/>
                      </a:lnTo>
                      <a:lnTo>
                        <a:pt x="139" y="63"/>
                      </a:lnTo>
                      <a:lnTo>
                        <a:pt x="142" y="65"/>
                      </a:lnTo>
                      <a:lnTo>
                        <a:pt x="141" y="69"/>
                      </a:lnTo>
                      <a:lnTo>
                        <a:pt x="141" y="71"/>
                      </a:lnTo>
                      <a:lnTo>
                        <a:pt x="138" y="74"/>
                      </a:lnTo>
                      <a:lnTo>
                        <a:pt x="11" y="60"/>
                      </a:lnTo>
                      <a:lnTo>
                        <a:pt x="10" y="61"/>
                      </a:lnTo>
                      <a:lnTo>
                        <a:pt x="4" y="59"/>
                      </a:lnTo>
                      <a:lnTo>
                        <a:pt x="4" y="60"/>
                      </a:lnTo>
                      <a:lnTo>
                        <a:pt x="2" y="62"/>
                      </a:lnTo>
                      <a:lnTo>
                        <a:pt x="0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4" name="Freeform 161"/>
                <p:cNvSpPr>
                  <a:spLocks noChangeAspect="1"/>
                </p:cNvSpPr>
                <p:nvPr/>
              </p:nvSpPr>
              <p:spPr bwMode="auto">
                <a:xfrm>
                  <a:off x="1324" y="1069"/>
                  <a:ext cx="143" cy="7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2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0" y="7"/>
                    </a:cxn>
                    <a:cxn ang="0">
                      <a:pos x="133" y="57"/>
                    </a:cxn>
                    <a:cxn ang="0">
                      <a:pos x="137" y="61"/>
                    </a:cxn>
                    <a:cxn ang="0">
                      <a:pos x="140" y="61"/>
                    </a:cxn>
                    <a:cxn ang="0">
                      <a:pos x="141" y="65"/>
                    </a:cxn>
                    <a:cxn ang="0">
                      <a:pos x="141" y="66"/>
                    </a:cxn>
                    <a:cxn ang="0">
                      <a:pos x="142" y="71"/>
                    </a:cxn>
                    <a:cxn ang="0">
                      <a:pos x="137" y="71"/>
                    </a:cxn>
                    <a:cxn ang="0">
                      <a:pos x="12" y="59"/>
                    </a:cxn>
                    <a:cxn ang="0">
                      <a:pos x="7" y="59"/>
                    </a:cxn>
                    <a:cxn ang="0">
                      <a:pos x="6" y="59"/>
                    </a:cxn>
                    <a:cxn ang="0">
                      <a:pos x="4" y="59"/>
                    </a:cxn>
                    <a:cxn ang="0">
                      <a:pos x="1" y="59"/>
                    </a:cxn>
                    <a:cxn ang="0">
                      <a:pos x="0" y="61"/>
                    </a:cxn>
                  </a:cxnLst>
                  <a:rect l="0" t="0" r="r" b="b"/>
                  <a:pathLst>
                    <a:path w="143" h="72">
                      <a:moveTo>
                        <a:pt x="0" y="0"/>
                      </a:moveTo>
                      <a:lnTo>
                        <a:pt x="1" y="2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0" y="7"/>
                      </a:lnTo>
                      <a:lnTo>
                        <a:pt x="133" y="57"/>
                      </a:lnTo>
                      <a:lnTo>
                        <a:pt x="137" y="61"/>
                      </a:lnTo>
                      <a:lnTo>
                        <a:pt x="140" y="61"/>
                      </a:lnTo>
                      <a:lnTo>
                        <a:pt x="141" y="65"/>
                      </a:lnTo>
                      <a:lnTo>
                        <a:pt x="141" y="66"/>
                      </a:lnTo>
                      <a:lnTo>
                        <a:pt x="142" y="71"/>
                      </a:lnTo>
                      <a:lnTo>
                        <a:pt x="137" y="71"/>
                      </a:lnTo>
                      <a:lnTo>
                        <a:pt x="12" y="59"/>
                      </a:lnTo>
                      <a:lnTo>
                        <a:pt x="7" y="59"/>
                      </a:lnTo>
                      <a:lnTo>
                        <a:pt x="6" y="59"/>
                      </a:lnTo>
                      <a:lnTo>
                        <a:pt x="4" y="59"/>
                      </a:lnTo>
                      <a:lnTo>
                        <a:pt x="1" y="59"/>
                      </a:lnTo>
                      <a:lnTo>
                        <a:pt x="0" y="61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5" name="Freeform 162"/>
                <p:cNvSpPr>
                  <a:spLocks noChangeAspect="1"/>
                </p:cNvSpPr>
                <p:nvPr/>
              </p:nvSpPr>
              <p:spPr bwMode="auto">
                <a:xfrm>
                  <a:off x="1326" y="1131"/>
                  <a:ext cx="144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2" y="7"/>
                    </a:cxn>
                    <a:cxn ang="0">
                      <a:pos x="7" y="9"/>
                    </a:cxn>
                    <a:cxn ang="0">
                      <a:pos x="10" y="11"/>
                    </a:cxn>
                    <a:cxn ang="0">
                      <a:pos x="133" y="59"/>
                    </a:cxn>
                    <a:cxn ang="0">
                      <a:pos x="136" y="63"/>
                    </a:cxn>
                    <a:cxn ang="0">
                      <a:pos x="139" y="65"/>
                    </a:cxn>
                    <a:cxn ang="0">
                      <a:pos x="143" y="67"/>
                    </a:cxn>
                    <a:cxn ang="0">
                      <a:pos x="143" y="71"/>
                    </a:cxn>
                    <a:cxn ang="0">
                      <a:pos x="141" y="74"/>
                    </a:cxn>
                    <a:cxn ang="0">
                      <a:pos x="138" y="75"/>
                    </a:cxn>
                    <a:cxn ang="0">
                      <a:pos x="9" y="63"/>
                    </a:cxn>
                    <a:cxn ang="0">
                      <a:pos x="6" y="62"/>
                    </a:cxn>
                    <a:cxn ang="0">
                      <a:pos x="6" y="63"/>
                    </a:cxn>
                    <a:cxn ang="0">
                      <a:pos x="3" y="62"/>
                    </a:cxn>
                    <a:cxn ang="0">
                      <a:pos x="0" y="64"/>
                    </a:cxn>
                    <a:cxn ang="0">
                      <a:pos x="0" y="66"/>
                    </a:cxn>
                  </a:cxnLst>
                  <a:rect l="0" t="0" r="r" b="b"/>
                  <a:pathLst>
                    <a:path w="144" h="76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2" y="7"/>
                      </a:lnTo>
                      <a:lnTo>
                        <a:pt x="7" y="9"/>
                      </a:lnTo>
                      <a:lnTo>
                        <a:pt x="10" y="11"/>
                      </a:lnTo>
                      <a:lnTo>
                        <a:pt x="133" y="59"/>
                      </a:lnTo>
                      <a:lnTo>
                        <a:pt x="136" y="63"/>
                      </a:lnTo>
                      <a:lnTo>
                        <a:pt x="139" y="65"/>
                      </a:lnTo>
                      <a:lnTo>
                        <a:pt x="143" y="67"/>
                      </a:lnTo>
                      <a:lnTo>
                        <a:pt x="143" y="71"/>
                      </a:lnTo>
                      <a:lnTo>
                        <a:pt x="141" y="74"/>
                      </a:lnTo>
                      <a:lnTo>
                        <a:pt x="138" y="75"/>
                      </a:lnTo>
                      <a:lnTo>
                        <a:pt x="9" y="63"/>
                      </a:lnTo>
                      <a:lnTo>
                        <a:pt x="6" y="62"/>
                      </a:lnTo>
                      <a:lnTo>
                        <a:pt x="6" y="63"/>
                      </a:lnTo>
                      <a:lnTo>
                        <a:pt x="3" y="62"/>
                      </a:lnTo>
                      <a:lnTo>
                        <a:pt x="0" y="64"/>
                      </a:lnTo>
                      <a:lnTo>
                        <a:pt x="0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6" name="Freeform 163"/>
                <p:cNvSpPr>
                  <a:spLocks noChangeAspect="1"/>
                </p:cNvSpPr>
                <p:nvPr/>
              </p:nvSpPr>
              <p:spPr bwMode="auto">
                <a:xfrm>
                  <a:off x="1325" y="1202"/>
                  <a:ext cx="144" cy="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1" y="7"/>
                    </a:cxn>
                    <a:cxn ang="0">
                      <a:pos x="131" y="54"/>
                    </a:cxn>
                    <a:cxn ang="0">
                      <a:pos x="136" y="58"/>
                    </a:cxn>
                    <a:cxn ang="0">
                      <a:pos x="139" y="59"/>
                    </a:cxn>
                    <a:cxn ang="0">
                      <a:pos x="143" y="63"/>
                    </a:cxn>
                    <a:cxn ang="0">
                      <a:pos x="143" y="66"/>
                    </a:cxn>
                    <a:cxn ang="0">
                      <a:pos x="140" y="69"/>
                    </a:cxn>
                    <a:cxn ang="0">
                      <a:pos x="138" y="69"/>
                    </a:cxn>
                    <a:cxn ang="0">
                      <a:pos x="11" y="57"/>
                    </a:cxn>
                    <a:cxn ang="0">
                      <a:pos x="7" y="58"/>
                    </a:cxn>
                    <a:cxn ang="0">
                      <a:pos x="4" y="57"/>
                    </a:cxn>
                    <a:cxn ang="0">
                      <a:pos x="1" y="57"/>
                    </a:cxn>
                    <a:cxn ang="0">
                      <a:pos x="1" y="59"/>
                    </a:cxn>
                    <a:cxn ang="0">
                      <a:pos x="0" y="62"/>
                    </a:cxn>
                  </a:cxnLst>
                  <a:rect l="0" t="0" r="r" b="b"/>
                  <a:pathLst>
                    <a:path w="144" h="7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1" y="7"/>
                      </a:lnTo>
                      <a:lnTo>
                        <a:pt x="131" y="54"/>
                      </a:lnTo>
                      <a:lnTo>
                        <a:pt x="136" y="58"/>
                      </a:lnTo>
                      <a:lnTo>
                        <a:pt x="139" y="59"/>
                      </a:lnTo>
                      <a:lnTo>
                        <a:pt x="143" y="63"/>
                      </a:lnTo>
                      <a:lnTo>
                        <a:pt x="143" y="66"/>
                      </a:lnTo>
                      <a:lnTo>
                        <a:pt x="140" y="69"/>
                      </a:lnTo>
                      <a:lnTo>
                        <a:pt x="138" y="69"/>
                      </a:lnTo>
                      <a:lnTo>
                        <a:pt x="11" y="57"/>
                      </a:lnTo>
                      <a:lnTo>
                        <a:pt x="7" y="58"/>
                      </a:lnTo>
                      <a:lnTo>
                        <a:pt x="4" y="57"/>
                      </a:lnTo>
                      <a:lnTo>
                        <a:pt x="1" y="57"/>
                      </a:lnTo>
                      <a:lnTo>
                        <a:pt x="1" y="59"/>
                      </a:lnTo>
                      <a:lnTo>
                        <a:pt x="0" y="62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7" name="Freeform 164"/>
                <p:cNvSpPr>
                  <a:spLocks noChangeAspect="1"/>
                </p:cNvSpPr>
                <p:nvPr/>
              </p:nvSpPr>
              <p:spPr bwMode="auto">
                <a:xfrm>
                  <a:off x="1327" y="1260"/>
                  <a:ext cx="142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3" y="7"/>
                    </a:cxn>
                    <a:cxn ang="0">
                      <a:pos x="6" y="8"/>
                    </a:cxn>
                    <a:cxn ang="0">
                      <a:pos x="11" y="11"/>
                    </a:cxn>
                    <a:cxn ang="0">
                      <a:pos x="132" y="61"/>
                    </a:cxn>
                    <a:cxn ang="0">
                      <a:pos x="137" y="64"/>
                    </a:cxn>
                    <a:cxn ang="0">
                      <a:pos x="137" y="65"/>
                    </a:cxn>
                    <a:cxn ang="0">
                      <a:pos x="140" y="68"/>
                    </a:cxn>
                    <a:cxn ang="0">
                      <a:pos x="141" y="71"/>
                    </a:cxn>
                    <a:cxn ang="0">
                      <a:pos x="139" y="74"/>
                    </a:cxn>
                    <a:cxn ang="0">
                      <a:pos x="136" y="75"/>
                    </a:cxn>
                    <a:cxn ang="0">
                      <a:pos x="11" y="62"/>
                    </a:cxn>
                    <a:cxn ang="0">
                      <a:pos x="8" y="62"/>
                    </a:cxn>
                    <a:cxn ang="0">
                      <a:pos x="6" y="62"/>
                    </a:cxn>
                    <a:cxn ang="0">
                      <a:pos x="4" y="62"/>
                    </a:cxn>
                    <a:cxn ang="0">
                      <a:pos x="2" y="63"/>
                    </a:cxn>
                    <a:cxn ang="0">
                      <a:pos x="2" y="66"/>
                    </a:cxn>
                  </a:cxnLst>
                  <a:rect l="0" t="0" r="r" b="b"/>
                  <a:pathLst>
                    <a:path w="142" h="76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3" y="7"/>
                      </a:lnTo>
                      <a:lnTo>
                        <a:pt x="6" y="8"/>
                      </a:lnTo>
                      <a:lnTo>
                        <a:pt x="11" y="11"/>
                      </a:lnTo>
                      <a:lnTo>
                        <a:pt x="132" y="61"/>
                      </a:lnTo>
                      <a:lnTo>
                        <a:pt x="137" y="64"/>
                      </a:lnTo>
                      <a:lnTo>
                        <a:pt x="137" y="65"/>
                      </a:lnTo>
                      <a:lnTo>
                        <a:pt x="140" y="68"/>
                      </a:lnTo>
                      <a:lnTo>
                        <a:pt x="141" y="71"/>
                      </a:lnTo>
                      <a:lnTo>
                        <a:pt x="139" y="74"/>
                      </a:lnTo>
                      <a:lnTo>
                        <a:pt x="136" y="75"/>
                      </a:lnTo>
                      <a:lnTo>
                        <a:pt x="11" y="62"/>
                      </a:lnTo>
                      <a:lnTo>
                        <a:pt x="8" y="62"/>
                      </a:lnTo>
                      <a:lnTo>
                        <a:pt x="6" y="62"/>
                      </a:lnTo>
                      <a:lnTo>
                        <a:pt x="4" y="62"/>
                      </a:lnTo>
                      <a:lnTo>
                        <a:pt x="2" y="63"/>
                      </a:lnTo>
                      <a:lnTo>
                        <a:pt x="2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8" name="Freeform 165"/>
                <p:cNvSpPr>
                  <a:spLocks noChangeAspect="1"/>
                </p:cNvSpPr>
                <p:nvPr/>
              </p:nvSpPr>
              <p:spPr bwMode="auto">
                <a:xfrm>
                  <a:off x="1326" y="1328"/>
                  <a:ext cx="142" cy="7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" y="2"/>
                    </a:cxn>
                    <a:cxn ang="0">
                      <a:pos x="4" y="4"/>
                    </a:cxn>
                    <a:cxn ang="0">
                      <a:pos x="4" y="5"/>
                    </a:cxn>
                    <a:cxn ang="0">
                      <a:pos x="10" y="8"/>
                    </a:cxn>
                    <a:cxn ang="0">
                      <a:pos x="129" y="57"/>
                    </a:cxn>
                    <a:cxn ang="0">
                      <a:pos x="136" y="59"/>
                    </a:cxn>
                    <a:cxn ang="0">
                      <a:pos x="138" y="62"/>
                    </a:cxn>
                    <a:cxn ang="0">
                      <a:pos x="139" y="66"/>
                    </a:cxn>
                    <a:cxn ang="0">
                      <a:pos x="141" y="68"/>
                    </a:cxn>
                    <a:cxn ang="0">
                      <a:pos x="140" y="70"/>
                    </a:cxn>
                    <a:cxn ang="0">
                      <a:pos x="136" y="73"/>
                    </a:cxn>
                    <a:cxn ang="0">
                      <a:pos x="12" y="59"/>
                    </a:cxn>
                    <a:cxn ang="0">
                      <a:pos x="8" y="59"/>
                    </a:cxn>
                    <a:cxn ang="0">
                      <a:pos x="4" y="59"/>
                    </a:cxn>
                    <a:cxn ang="0">
                      <a:pos x="3" y="59"/>
                    </a:cxn>
                    <a:cxn ang="0">
                      <a:pos x="3" y="61"/>
                    </a:cxn>
                    <a:cxn ang="0">
                      <a:pos x="2" y="64"/>
                    </a:cxn>
                  </a:cxnLst>
                  <a:rect l="0" t="0" r="r" b="b"/>
                  <a:pathLst>
                    <a:path w="142" h="74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4" y="4"/>
                      </a:lnTo>
                      <a:lnTo>
                        <a:pt x="4" y="5"/>
                      </a:lnTo>
                      <a:lnTo>
                        <a:pt x="10" y="8"/>
                      </a:lnTo>
                      <a:lnTo>
                        <a:pt x="129" y="57"/>
                      </a:lnTo>
                      <a:lnTo>
                        <a:pt x="136" y="59"/>
                      </a:lnTo>
                      <a:lnTo>
                        <a:pt x="138" y="62"/>
                      </a:lnTo>
                      <a:lnTo>
                        <a:pt x="139" y="66"/>
                      </a:lnTo>
                      <a:lnTo>
                        <a:pt x="141" y="68"/>
                      </a:lnTo>
                      <a:lnTo>
                        <a:pt x="140" y="70"/>
                      </a:lnTo>
                      <a:lnTo>
                        <a:pt x="136" y="73"/>
                      </a:lnTo>
                      <a:lnTo>
                        <a:pt x="12" y="59"/>
                      </a:lnTo>
                      <a:lnTo>
                        <a:pt x="8" y="59"/>
                      </a:lnTo>
                      <a:lnTo>
                        <a:pt x="4" y="59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2" y="64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9" name="Freeform 166"/>
                <p:cNvSpPr>
                  <a:spLocks noChangeAspect="1"/>
                </p:cNvSpPr>
                <p:nvPr/>
              </p:nvSpPr>
              <p:spPr bwMode="auto">
                <a:xfrm>
                  <a:off x="1326" y="1391"/>
                  <a:ext cx="142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1" y="7"/>
                    </a:cxn>
                    <a:cxn ang="0">
                      <a:pos x="5" y="9"/>
                    </a:cxn>
                    <a:cxn ang="0">
                      <a:pos x="11" y="10"/>
                    </a:cxn>
                    <a:cxn ang="0">
                      <a:pos x="129" y="59"/>
                    </a:cxn>
                    <a:cxn ang="0">
                      <a:pos x="137" y="61"/>
                    </a:cxn>
                    <a:cxn ang="0">
                      <a:pos x="138" y="63"/>
                    </a:cxn>
                    <a:cxn ang="0">
                      <a:pos x="141" y="67"/>
                    </a:cxn>
                    <a:cxn ang="0">
                      <a:pos x="141" y="69"/>
                    </a:cxn>
                    <a:cxn ang="0">
                      <a:pos x="140" y="72"/>
                    </a:cxn>
                    <a:cxn ang="0">
                      <a:pos x="135" y="72"/>
                    </a:cxn>
                    <a:cxn ang="0">
                      <a:pos x="73" y="65"/>
                    </a:cxn>
                  </a:cxnLst>
                  <a:rect l="0" t="0" r="r" b="b"/>
                  <a:pathLst>
                    <a:path w="142" h="7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1" y="7"/>
                      </a:lnTo>
                      <a:lnTo>
                        <a:pt x="5" y="9"/>
                      </a:lnTo>
                      <a:lnTo>
                        <a:pt x="11" y="10"/>
                      </a:lnTo>
                      <a:lnTo>
                        <a:pt x="129" y="59"/>
                      </a:lnTo>
                      <a:lnTo>
                        <a:pt x="137" y="61"/>
                      </a:lnTo>
                      <a:lnTo>
                        <a:pt x="138" y="63"/>
                      </a:lnTo>
                      <a:lnTo>
                        <a:pt x="141" y="67"/>
                      </a:lnTo>
                      <a:lnTo>
                        <a:pt x="141" y="69"/>
                      </a:lnTo>
                      <a:lnTo>
                        <a:pt x="140" y="72"/>
                      </a:lnTo>
                      <a:lnTo>
                        <a:pt x="135" y="72"/>
                      </a:lnTo>
                      <a:lnTo>
                        <a:pt x="73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34" name="Line 168"/>
              <p:cNvSpPr>
                <a:spLocks noChangeShapeType="1"/>
              </p:cNvSpPr>
              <p:nvPr/>
            </p:nvSpPr>
            <p:spPr bwMode="auto">
              <a:xfrm flipV="1">
                <a:off x="1477963" y="1919288"/>
                <a:ext cx="304800" cy="609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Line 169"/>
              <p:cNvSpPr>
                <a:spLocks noChangeShapeType="1"/>
              </p:cNvSpPr>
              <p:nvPr/>
            </p:nvSpPr>
            <p:spPr bwMode="auto">
              <a:xfrm rot="18742695" flipV="1">
                <a:off x="2767013" y="1912938"/>
                <a:ext cx="303212" cy="61436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Line 172"/>
              <p:cNvSpPr>
                <a:spLocks noChangeShapeType="1"/>
              </p:cNvSpPr>
              <p:nvPr/>
            </p:nvSpPr>
            <p:spPr bwMode="auto">
              <a:xfrm rot="12777622" flipV="1">
                <a:off x="3529013" y="2726816"/>
                <a:ext cx="685799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177"/>
              <p:cNvSpPr>
                <a:spLocks/>
              </p:cNvSpPr>
              <p:nvPr/>
            </p:nvSpPr>
            <p:spPr bwMode="auto">
              <a:xfrm>
                <a:off x="415925" y="1268413"/>
                <a:ext cx="1439863" cy="441325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432" y="96"/>
                  </a:cxn>
                  <a:cxn ang="0">
                    <a:pos x="672" y="0"/>
                  </a:cxn>
                </a:cxnLst>
                <a:rect l="0" t="0" r="r" b="b"/>
                <a:pathLst>
                  <a:path w="672" h="144">
                    <a:moveTo>
                      <a:pt x="0" y="144"/>
                    </a:moveTo>
                    <a:lnTo>
                      <a:pt x="432" y="96"/>
                    </a:lnTo>
                    <a:lnTo>
                      <a:pt x="672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Text Box 179"/>
              <p:cNvSpPr txBox="1">
                <a:spLocks noChangeArrowheads="1"/>
              </p:cNvSpPr>
              <p:nvPr/>
            </p:nvSpPr>
            <p:spPr bwMode="auto">
              <a:xfrm>
                <a:off x="1379076" y="982320"/>
                <a:ext cx="381000" cy="3968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000" dirty="0">
                    <a:latin typeface="Times New Roman" pitchFamily="-112" charset="0"/>
                  </a:rPr>
                  <a:t>e’</a:t>
                </a:r>
              </a:p>
            </p:txBody>
          </p:sp>
          <p:sp>
            <p:nvSpPr>
              <p:cNvPr id="39" name="Line 203"/>
              <p:cNvSpPr>
                <a:spLocks noChangeShapeType="1"/>
              </p:cNvSpPr>
              <p:nvPr/>
            </p:nvSpPr>
            <p:spPr bwMode="auto">
              <a:xfrm flipV="1">
                <a:off x="487363" y="2794000"/>
                <a:ext cx="685800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Line 204"/>
              <p:cNvSpPr>
                <a:spLocks noChangeShapeType="1"/>
              </p:cNvSpPr>
              <p:nvPr/>
            </p:nvSpPr>
            <p:spPr bwMode="auto">
              <a:xfrm rot="12777622" flipV="1">
                <a:off x="3513138" y="2747238"/>
                <a:ext cx="685799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6" name="Group 344"/>
              <p:cNvGrpSpPr>
                <a:grpSpLocks/>
              </p:cNvGrpSpPr>
              <p:nvPr/>
            </p:nvGrpSpPr>
            <p:grpSpPr bwMode="auto">
              <a:xfrm>
                <a:off x="385763" y="1125541"/>
                <a:ext cx="3825887" cy="1957395"/>
                <a:chOff x="243" y="709"/>
                <a:chExt cx="2410" cy="1233"/>
              </a:xfrm>
            </p:grpSpPr>
            <p:sp>
              <p:nvSpPr>
                <p:cNvPr id="44" name="Line 176"/>
                <p:cNvSpPr>
                  <a:spLocks noChangeShapeType="1"/>
                </p:cNvSpPr>
                <p:nvPr/>
              </p:nvSpPr>
              <p:spPr bwMode="auto">
                <a:xfrm flipV="1">
                  <a:off x="1123" y="1207"/>
                  <a:ext cx="623" cy="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17" name="Group 184"/>
                <p:cNvGrpSpPr>
                  <a:grpSpLocks/>
                </p:cNvGrpSpPr>
                <p:nvPr/>
              </p:nvGrpSpPr>
              <p:grpSpPr bwMode="auto">
                <a:xfrm>
                  <a:off x="243" y="757"/>
                  <a:ext cx="2410" cy="1185"/>
                  <a:chOff x="100" y="699"/>
                  <a:chExt cx="2410" cy="1185"/>
                </a:xfrm>
              </p:grpSpPr>
              <p:sp>
                <p:nvSpPr>
                  <p:cNvPr id="55" name="Text Box 18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6" y="961"/>
                    <a:ext cx="388" cy="24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1200" b="1" dirty="0">
                        <a:latin typeface="Times New Roman" pitchFamily="-112" charset="0"/>
                      </a:rPr>
                      <a:t>(Q</a:t>
                    </a:r>
                    <a:r>
                      <a:rPr lang="en-US" sz="1200" b="1" baseline="30000" dirty="0">
                        <a:latin typeface="Times New Roman" pitchFamily="-112" charset="0"/>
                      </a:rPr>
                      <a:t>2</a:t>
                    </a:r>
                    <a:r>
                      <a:rPr lang="en-US" sz="1200" b="1" dirty="0">
                        <a:latin typeface="Times New Roman" pitchFamily="-112" charset="0"/>
                      </a:rPr>
                      <a:t>)</a:t>
                    </a:r>
                  </a:p>
                </p:txBody>
              </p:sp>
              <p:sp>
                <p:nvSpPr>
                  <p:cNvPr id="56" name="Text Box 18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" y="699"/>
                    <a:ext cx="187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sz="2000" dirty="0">
                        <a:latin typeface="Times New Roman" pitchFamily="-112" charset="0"/>
                      </a:rPr>
                      <a:t>e</a:t>
                    </a:r>
                  </a:p>
                </p:txBody>
              </p:sp>
              <p:sp>
                <p:nvSpPr>
                  <p:cNvPr id="57" name="Text Box 18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38" y="809"/>
                    <a:ext cx="322" cy="27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sz="1400" b="1" dirty="0" err="1">
                        <a:latin typeface="Symbol" pitchFamily="-112" charset="2"/>
                      </a:rPr>
                      <a:t>g</a:t>
                    </a:r>
                    <a:r>
                      <a:rPr lang="en-US" sz="1400" b="1" baseline="-25000" dirty="0" err="1">
                        <a:latin typeface="Times New Roman" pitchFamily="-112" charset="0"/>
                      </a:rPr>
                      <a:t>L</a:t>
                    </a:r>
                    <a:r>
                      <a:rPr lang="en-US" sz="1400" b="1" dirty="0">
                        <a:latin typeface="Times New Roman" pitchFamily="-112" charset="0"/>
                      </a:rPr>
                      <a:t>*</a:t>
                    </a:r>
                  </a:p>
                </p:txBody>
              </p:sp>
              <p:grpSp>
                <p:nvGrpSpPr>
                  <p:cNvPr id="18" name="Group 188"/>
                  <p:cNvGrpSpPr>
                    <a:grpSpLocks/>
                  </p:cNvGrpSpPr>
                  <p:nvPr/>
                </p:nvGrpSpPr>
                <p:grpSpPr bwMode="auto">
                  <a:xfrm>
                    <a:off x="159" y="1253"/>
                    <a:ext cx="2351" cy="631"/>
                    <a:chOff x="159" y="1253"/>
                    <a:chExt cx="2351" cy="631"/>
                  </a:xfrm>
                </p:grpSpPr>
                <p:sp>
                  <p:nvSpPr>
                    <p:cNvPr id="59" name="Text Box 18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76" y="1253"/>
                      <a:ext cx="388" cy="21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sz="1600" b="1" dirty="0" err="1">
                          <a:latin typeface="Times New Roman" pitchFamily="-112" charset="0"/>
                        </a:rPr>
                        <a:t>x+ξ</a:t>
                      </a:r>
                      <a:r>
                        <a:rPr lang="en-US" sz="1600" b="1" dirty="0">
                          <a:latin typeface="Times New Roman" pitchFamily="-112" charset="0"/>
                        </a:rPr>
                        <a:t> </a:t>
                      </a:r>
                    </a:p>
                  </p:txBody>
                </p:sp>
                <p:sp>
                  <p:nvSpPr>
                    <p:cNvPr id="60" name="Text Box 19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598" y="1260"/>
                      <a:ext cx="476" cy="21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sz="1600" b="1">
                          <a:latin typeface="Times New Roman" pitchFamily="-112" charset="0"/>
                        </a:rPr>
                        <a:t>x-ξ </a:t>
                      </a:r>
                    </a:p>
                  </p:txBody>
                </p:sp>
                <p:sp>
                  <p:nvSpPr>
                    <p:cNvPr id="61" name="Line 191"/>
                    <p:cNvSpPr>
                      <a:spLocks noChangeShapeType="1"/>
                    </p:cNvSpPr>
                    <p:nvPr/>
                  </p:nvSpPr>
                  <p:spPr bwMode="auto">
                    <a:xfrm rot="12777622" flipV="1">
                      <a:off x="2078" y="1692"/>
                      <a:ext cx="432" cy="144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" name="Line 19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31" y="1298"/>
                      <a:ext cx="1723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19" name="Group 19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9" y="1417"/>
                      <a:ext cx="1927" cy="467"/>
                      <a:chOff x="159" y="1417"/>
                      <a:chExt cx="1927" cy="467"/>
                    </a:xfrm>
                  </p:grpSpPr>
                  <p:grpSp>
                    <p:nvGrpSpPr>
                      <p:cNvPr id="20" name="Group 19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59" y="1424"/>
                        <a:ext cx="1927" cy="460"/>
                        <a:chOff x="241" y="670"/>
                        <a:chExt cx="1927" cy="460"/>
                      </a:xfrm>
                    </p:grpSpPr>
                    <p:grpSp>
                      <p:nvGrpSpPr>
                        <p:cNvPr id="21" name="Group 19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241" y="670"/>
                          <a:ext cx="1927" cy="460"/>
                          <a:chOff x="241" y="670"/>
                          <a:chExt cx="1927" cy="460"/>
                        </a:xfrm>
                      </p:grpSpPr>
                      <p:grpSp>
                        <p:nvGrpSpPr>
                          <p:cNvPr id="27" name="Group 196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632" y="670"/>
                            <a:ext cx="1536" cy="460"/>
                            <a:chOff x="632" y="670"/>
                            <a:chExt cx="1536" cy="460"/>
                          </a:xfrm>
                        </p:grpSpPr>
                        <p:sp>
                          <p:nvSpPr>
                            <p:cNvPr id="70" name="Oval 19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72" y="746"/>
                              <a:ext cx="1492" cy="384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rgbClr val="FF0000"/>
                                </a:gs>
                                <a:gs pos="100000">
                                  <a:srgbClr val="FF0000">
                                    <a:gamma/>
                                    <a:shade val="46275"/>
                                    <a:invGamma/>
                                  </a:srgbClr>
                                </a:gs>
                              </a:gsLst>
                              <a:path path="shape">
                                <a:fillToRect l="50000" t="50000" r="50000" b="50000"/>
                              </a:path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71" name="Text Box 198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32" y="805"/>
                              <a:ext cx="1536" cy="245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  <a:effectLst/>
                          </p:spPr>
                          <p:txBody>
                            <a:bodyPr>
                              <a:prstTxWarp prst="textNoShape">
                                <a:avLst/>
                              </a:prstTxWarp>
                              <a:spAutoFit/>
                            </a:bodyPr>
                            <a:lstStyle/>
                            <a:p>
                              <a:pPr algn="ctr">
                                <a:spcBef>
                                  <a:spcPct val="50000"/>
                                </a:spcBef>
                              </a:pPr>
                              <a:r>
                                <a:rPr lang="en-US" sz="1200" b="1" dirty="0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H, H, E, E (</a:t>
                              </a:r>
                              <a:r>
                                <a:rPr lang="en-US" sz="1200" b="1" dirty="0" err="1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x,ξ,t</a:t>
                              </a:r>
                              <a:r>
                                <a:rPr lang="en-US" sz="1200" b="1" dirty="0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)</a:t>
                              </a:r>
                            </a:p>
                          </p:txBody>
                        </p:sp>
                        <p:sp>
                          <p:nvSpPr>
                            <p:cNvPr id="72" name="Text Box 199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320" y="670"/>
                              <a:ext cx="192" cy="231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  <a:effectLst/>
                          </p:spPr>
                          <p:txBody>
                            <a:bodyPr>
                              <a:prstTxWarp prst="textNoShape">
                                <a:avLst/>
                              </a:prstTxWarp>
                              <a:spAutoFit/>
                            </a:bodyPr>
                            <a:lstStyle/>
                            <a:p>
                              <a:pPr algn="ctr">
                                <a:spcBef>
                                  <a:spcPct val="50000"/>
                                </a:spcBef>
                              </a:pPr>
                              <a:r>
                                <a:rPr lang="en-US" b="1" dirty="0">
                                  <a:solidFill>
                                    <a:schemeClr val="bg1"/>
                                  </a:solidFill>
                                  <a:latin typeface="Times New Roman" pitchFamily="-112" charset="0"/>
                                </a:rPr>
                                <a:t>~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69" name="Line 2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241" y="936"/>
                            <a:ext cx="432" cy="144"/>
                          </a:xfrm>
                          <a:prstGeom prst="line">
                            <a:avLst/>
                          </a:prstGeom>
                          <a:noFill/>
                          <a:ln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  <p:sp>
                      <p:nvSpPr>
                        <p:cNvPr id="67" name="Line 20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45" y="968"/>
                          <a:ext cx="432" cy="14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</p:grpSp>
                  <p:sp>
                    <p:nvSpPr>
                      <p:cNvPr id="65" name="Text Box 20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910" y="1417"/>
                        <a:ext cx="191" cy="23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r>
                          <a:rPr lang="en-US" b="1" dirty="0">
                            <a:solidFill>
                              <a:schemeClr val="bg1"/>
                            </a:solidFill>
                            <a:latin typeface="Times New Roman" pitchFamily="-112" charset="0"/>
                            <a:ea typeface="Times New Roman" pitchFamily="-112" charset="0"/>
                            <a:cs typeface="Times New Roman" pitchFamily="-112" charset="0"/>
                          </a:rPr>
                          <a:t>~</a:t>
                        </a:r>
                      </a:p>
                    </p:txBody>
                  </p:sp>
                </p:grpSp>
              </p:grpSp>
            </p:grpSp>
            <p:grpSp>
              <p:nvGrpSpPr>
                <p:cNvPr id="29" name="Group 205"/>
                <p:cNvGrpSpPr>
                  <a:grpSpLocks noChangeAspect="1"/>
                </p:cNvGrpSpPr>
                <p:nvPr/>
              </p:nvGrpSpPr>
              <p:grpSpPr bwMode="auto">
                <a:xfrm rot="2775006">
                  <a:off x="1826" y="897"/>
                  <a:ext cx="81" cy="345"/>
                  <a:chOff x="1324" y="1002"/>
                  <a:chExt cx="146" cy="462"/>
                </a:xfrm>
              </p:grpSpPr>
              <p:sp>
                <p:nvSpPr>
                  <p:cNvPr id="48" name="Freeform 206"/>
                  <p:cNvSpPr>
                    <a:spLocks noChangeAspect="1"/>
                  </p:cNvSpPr>
                  <p:nvPr/>
                </p:nvSpPr>
                <p:spPr bwMode="auto">
                  <a:xfrm>
                    <a:off x="1326" y="1002"/>
                    <a:ext cx="143" cy="7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4"/>
                      </a:cxn>
                      <a:cxn ang="0">
                        <a:pos x="4" y="7"/>
                      </a:cxn>
                      <a:cxn ang="0">
                        <a:pos x="8" y="9"/>
                      </a:cxn>
                      <a:cxn ang="0">
                        <a:pos x="12" y="11"/>
                      </a:cxn>
                      <a:cxn ang="0">
                        <a:pos x="129" y="58"/>
                      </a:cxn>
                      <a:cxn ang="0">
                        <a:pos x="135" y="60"/>
                      </a:cxn>
                      <a:cxn ang="0">
                        <a:pos x="139" y="63"/>
                      </a:cxn>
                      <a:cxn ang="0">
                        <a:pos x="142" y="65"/>
                      </a:cxn>
                      <a:cxn ang="0">
                        <a:pos x="141" y="69"/>
                      </a:cxn>
                      <a:cxn ang="0">
                        <a:pos x="141" y="71"/>
                      </a:cxn>
                      <a:cxn ang="0">
                        <a:pos x="138" y="74"/>
                      </a:cxn>
                      <a:cxn ang="0">
                        <a:pos x="11" y="60"/>
                      </a:cxn>
                      <a:cxn ang="0">
                        <a:pos x="10" y="61"/>
                      </a:cxn>
                      <a:cxn ang="0">
                        <a:pos x="4" y="59"/>
                      </a:cxn>
                      <a:cxn ang="0">
                        <a:pos x="4" y="60"/>
                      </a:cxn>
                      <a:cxn ang="0">
                        <a:pos x="2" y="62"/>
                      </a:cxn>
                      <a:cxn ang="0">
                        <a:pos x="0" y="65"/>
                      </a:cxn>
                    </a:cxnLst>
                    <a:rect l="0" t="0" r="r" b="b"/>
                    <a:pathLst>
                      <a:path w="143" h="75">
                        <a:moveTo>
                          <a:pt x="0" y="0"/>
                        </a:moveTo>
                        <a:lnTo>
                          <a:pt x="0" y="4"/>
                        </a:lnTo>
                        <a:lnTo>
                          <a:pt x="4" y="7"/>
                        </a:lnTo>
                        <a:lnTo>
                          <a:pt x="8" y="9"/>
                        </a:lnTo>
                        <a:lnTo>
                          <a:pt x="12" y="11"/>
                        </a:lnTo>
                        <a:lnTo>
                          <a:pt x="129" y="58"/>
                        </a:lnTo>
                        <a:lnTo>
                          <a:pt x="135" y="60"/>
                        </a:lnTo>
                        <a:lnTo>
                          <a:pt x="139" y="63"/>
                        </a:lnTo>
                        <a:lnTo>
                          <a:pt x="142" y="65"/>
                        </a:lnTo>
                        <a:lnTo>
                          <a:pt x="141" y="69"/>
                        </a:lnTo>
                        <a:lnTo>
                          <a:pt x="141" y="71"/>
                        </a:lnTo>
                        <a:lnTo>
                          <a:pt x="138" y="74"/>
                        </a:lnTo>
                        <a:lnTo>
                          <a:pt x="11" y="60"/>
                        </a:lnTo>
                        <a:lnTo>
                          <a:pt x="10" y="61"/>
                        </a:lnTo>
                        <a:lnTo>
                          <a:pt x="4" y="59"/>
                        </a:lnTo>
                        <a:lnTo>
                          <a:pt x="4" y="60"/>
                        </a:lnTo>
                        <a:lnTo>
                          <a:pt x="2" y="62"/>
                        </a:lnTo>
                        <a:lnTo>
                          <a:pt x="0" y="65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9" name="Freeform 207"/>
                  <p:cNvSpPr>
                    <a:spLocks noChangeAspect="1"/>
                  </p:cNvSpPr>
                  <p:nvPr/>
                </p:nvSpPr>
                <p:spPr bwMode="auto">
                  <a:xfrm>
                    <a:off x="1324" y="1069"/>
                    <a:ext cx="143" cy="7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" y="2"/>
                      </a:cxn>
                      <a:cxn ang="0">
                        <a:pos x="4" y="4"/>
                      </a:cxn>
                      <a:cxn ang="0">
                        <a:pos x="6" y="6"/>
                      </a:cxn>
                      <a:cxn ang="0">
                        <a:pos x="10" y="7"/>
                      </a:cxn>
                      <a:cxn ang="0">
                        <a:pos x="133" y="57"/>
                      </a:cxn>
                      <a:cxn ang="0">
                        <a:pos x="137" y="61"/>
                      </a:cxn>
                      <a:cxn ang="0">
                        <a:pos x="140" y="61"/>
                      </a:cxn>
                      <a:cxn ang="0">
                        <a:pos x="141" y="65"/>
                      </a:cxn>
                      <a:cxn ang="0">
                        <a:pos x="141" y="66"/>
                      </a:cxn>
                      <a:cxn ang="0">
                        <a:pos x="142" y="71"/>
                      </a:cxn>
                      <a:cxn ang="0">
                        <a:pos x="137" y="71"/>
                      </a:cxn>
                      <a:cxn ang="0">
                        <a:pos x="12" y="59"/>
                      </a:cxn>
                      <a:cxn ang="0">
                        <a:pos x="7" y="59"/>
                      </a:cxn>
                      <a:cxn ang="0">
                        <a:pos x="6" y="59"/>
                      </a:cxn>
                      <a:cxn ang="0">
                        <a:pos x="4" y="59"/>
                      </a:cxn>
                      <a:cxn ang="0">
                        <a:pos x="1" y="59"/>
                      </a:cxn>
                      <a:cxn ang="0">
                        <a:pos x="0" y="61"/>
                      </a:cxn>
                    </a:cxnLst>
                    <a:rect l="0" t="0" r="r" b="b"/>
                    <a:pathLst>
                      <a:path w="143" h="72">
                        <a:moveTo>
                          <a:pt x="0" y="0"/>
                        </a:moveTo>
                        <a:lnTo>
                          <a:pt x="1" y="2"/>
                        </a:lnTo>
                        <a:lnTo>
                          <a:pt x="4" y="4"/>
                        </a:lnTo>
                        <a:lnTo>
                          <a:pt x="6" y="6"/>
                        </a:lnTo>
                        <a:lnTo>
                          <a:pt x="10" y="7"/>
                        </a:lnTo>
                        <a:lnTo>
                          <a:pt x="133" y="57"/>
                        </a:lnTo>
                        <a:lnTo>
                          <a:pt x="137" y="61"/>
                        </a:lnTo>
                        <a:lnTo>
                          <a:pt x="140" y="61"/>
                        </a:lnTo>
                        <a:lnTo>
                          <a:pt x="141" y="65"/>
                        </a:lnTo>
                        <a:lnTo>
                          <a:pt x="141" y="66"/>
                        </a:lnTo>
                        <a:lnTo>
                          <a:pt x="142" y="71"/>
                        </a:lnTo>
                        <a:lnTo>
                          <a:pt x="137" y="71"/>
                        </a:lnTo>
                        <a:lnTo>
                          <a:pt x="12" y="59"/>
                        </a:lnTo>
                        <a:lnTo>
                          <a:pt x="7" y="59"/>
                        </a:lnTo>
                        <a:lnTo>
                          <a:pt x="6" y="59"/>
                        </a:lnTo>
                        <a:lnTo>
                          <a:pt x="4" y="59"/>
                        </a:lnTo>
                        <a:lnTo>
                          <a:pt x="1" y="59"/>
                        </a:lnTo>
                        <a:lnTo>
                          <a:pt x="0" y="61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0" name="Freeform 208"/>
                  <p:cNvSpPr>
                    <a:spLocks noChangeAspect="1"/>
                  </p:cNvSpPr>
                  <p:nvPr/>
                </p:nvSpPr>
                <p:spPr bwMode="auto">
                  <a:xfrm>
                    <a:off x="1326" y="1131"/>
                    <a:ext cx="144" cy="7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2" y="7"/>
                      </a:cxn>
                      <a:cxn ang="0">
                        <a:pos x="7" y="9"/>
                      </a:cxn>
                      <a:cxn ang="0">
                        <a:pos x="10" y="11"/>
                      </a:cxn>
                      <a:cxn ang="0">
                        <a:pos x="133" y="59"/>
                      </a:cxn>
                      <a:cxn ang="0">
                        <a:pos x="136" y="63"/>
                      </a:cxn>
                      <a:cxn ang="0">
                        <a:pos x="139" y="65"/>
                      </a:cxn>
                      <a:cxn ang="0">
                        <a:pos x="143" y="67"/>
                      </a:cxn>
                      <a:cxn ang="0">
                        <a:pos x="143" y="71"/>
                      </a:cxn>
                      <a:cxn ang="0">
                        <a:pos x="141" y="74"/>
                      </a:cxn>
                      <a:cxn ang="0">
                        <a:pos x="138" y="75"/>
                      </a:cxn>
                      <a:cxn ang="0">
                        <a:pos x="9" y="63"/>
                      </a:cxn>
                      <a:cxn ang="0">
                        <a:pos x="6" y="62"/>
                      </a:cxn>
                      <a:cxn ang="0">
                        <a:pos x="6" y="63"/>
                      </a:cxn>
                      <a:cxn ang="0">
                        <a:pos x="3" y="62"/>
                      </a:cxn>
                      <a:cxn ang="0">
                        <a:pos x="0" y="64"/>
                      </a:cxn>
                      <a:cxn ang="0">
                        <a:pos x="0" y="66"/>
                      </a:cxn>
                    </a:cxnLst>
                    <a:rect l="0" t="0" r="r" b="b"/>
                    <a:pathLst>
                      <a:path w="144" h="76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2" y="7"/>
                        </a:lnTo>
                        <a:lnTo>
                          <a:pt x="7" y="9"/>
                        </a:lnTo>
                        <a:lnTo>
                          <a:pt x="10" y="11"/>
                        </a:lnTo>
                        <a:lnTo>
                          <a:pt x="133" y="59"/>
                        </a:lnTo>
                        <a:lnTo>
                          <a:pt x="136" y="63"/>
                        </a:lnTo>
                        <a:lnTo>
                          <a:pt x="139" y="65"/>
                        </a:lnTo>
                        <a:lnTo>
                          <a:pt x="143" y="67"/>
                        </a:lnTo>
                        <a:lnTo>
                          <a:pt x="143" y="71"/>
                        </a:lnTo>
                        <a:lnTo>
                          <a:pt x="141" y="74"/>
                        </a:lnTo>
                        <a:lnTo>
                          <a:pt x="138" y="75"/>
                        </a:lnTo>
                        <a:lnTo>
                          <a:pt x="9" y="63"/>
                        </a:lnTo>
                        <a:lnTo>
                          <a:pt x="6" y="62"/>
                        </a:lnTo>
                        <a:lnTo>
                          <a:pt x="6" y="63"/>
                        </a:lnTo>
                        <a:lnTo>
                          <a:pt x="3" y="62"/>
                        </a:lnTo>
                        <a:lnTo>
                          <a:pt x="0" y="64"/>
                        </a:lnTo>
                        <a:lnTo>
                          <a:pt x="0" y="66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1" name="Freeform 209"/>
                  <p:cNvSpPr>
                    <a:spLocks noChangeAspect="1"/>
                  </p:cNvSpPr>
                  <p:nvPr/>
                </p:nvSpPr>
                <p:spPr bwMode="auto">
                  <a:xfrm>
                    <a:off x="1325" y="1202"/>
                    <a:ext cx="144" cy="7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4" y="4"/>
                      </a:cxn>
                      <a:cxn ang="0">
                        <a:pos x="6" y="6"/>
                      </a:cxn>
                      <a:cxn ang="0">
                        <a:pos x="11" y="7"/>
                      </a:cxn>
                      <a:cxn ang="0">
                        <a:pos x="131" y="54"/>
                      </a:cxn>
                      <a:cxn ang="0">
                        <a:pos x="136" y="58"/>
                      </a:cxn>
                      <a:cxn ang="0">
                        <a:pos x="139" y="59"/>
                      </a:cxn>
                      <a:cxn ang="0">
                        <a:pos x="143" y="63"/>
                      </a:cxn>
                      <a:cxn ang="0">
                        <a:pos x="143" y="66"/>
                      </a:cxn>
                      <a:cxn ang="0">
                        <a:pos x="140" y="69"/>
                      </a:cxn>
                      <a:cxn ang="0">
                        <a:pos x="138" y="69"/>
                      </a:cxn>
                      <a:cxn ang="0">
                        <a:pos x="11" y="57"/>
                      </a:cxn>
                      <a:cxn ang="0">
                        <a:pos x="7" y="58"/>
                      </a:cxn>
                      <a:cxn ang="0">
                        <a:pos x="4" y="57"/>
                      </a:cxn>
                      <a:cxn ang="0">
                        <a:pos x="1" y="57"/>
                      </a:cxn>
                      <a:cxn ang="0">
                        <a:pos x="1" y="59"/>
                      </a:cxn>
                      <a:cxn ang="0">
                        <a:pos x="0" y="62"/>
                      </a:cxn>
                    </a:cxnLst>
                    <a:rect l="0" t="0" r="r" b="b"/>
                    <a:pathLst>
                      <a:path w="144" h="70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4" y="4"/>
                        </a:lnTo>
                        <a:lnTo>
                          <a:pt x="6" y="6"/>
                        </a:lnTo>
                        <a:lnTo>
                          <a:pt x="11" y="7"/>
                        </a:lnTo>
                        <a:lnTo>
                          <a:pt x="131" y="54"/>
                        </a:lnTo>
                        <a:lnTo>
                          <a:pt x="136" y="58"/>
                        </a:lnTo>
                        <a:lnTo>
                          <a:pt x="139" y="59"/>
                        </a:lnTo>
                        <a:lnTo>
                          <a:pt x="143" y="63"/>
                        </a:lnTo>
                        <a:lnTo>
                          <a:pt x="143" y="66"/>
                        </a:lnTo>
                        <a:lnTo>
                          <a:pt x="140" y="69"/>
                        </a:lnTo>
                        <a:lnTo>
                          <a:pt x="138" y="69"/>
                        </a:lnTo>
                        <a:lnTo>
                          <a:pt x="11" y="57"/>
                        </a:lnTo>
                        <a:lnTo>
                          <a:pt x="7" y="58"/>
                        </a:lnTo>
                        <a:lnTo>
                          <a:pt x="4" y="57"/>
                        </a:lnTo>
                        <a:lnTo>
                          <a:pt x="1" y="57"/>
                        </a:lnTo>
                        <a:lnTo>
                          <a:pt x="1" y="59"/>
                        </a:lnTo>
                        <a:lnTo>
                          <a:pt x="0" y="62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2" name="Freeform 210"/>
                  <p:cNvSpPr>
                    <a:spLocks noChangeAspect="1"/>
                  </p:cNvSpPr>
                  <p:nvPr/>
                </p:nvSpPr>
                <p:spPr bwMode="auto">
                  <a:xfrm>
                    <a:off x="1327" y="1260"/>
                    <a:ext cx="142" cy="7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4"/>
                      </a:cxn>
                      <a:cxn ang="0">
                        <a:pos x="3" y="7"/>
                      </a:cxn>
                      <a:cxn ang="0">
                        <a:pos x="6" y="8"/>
                      </a:cxn>
                      <a:cxn ang="0">
                        <a:pos x="11" y="11"/>
                      </a:cxn>
                      <a:cxn ang="0">
                        <a:pos x="132" y="61"/>
                      </a:cxn>
                      <a:cxn ang="0">
                        <a:pos x="137" y="64"/>
                      </a:cxn>
                      <a:cxn ang="0">
                        <a:pos x="137" y="65"/>
                      </a:cxn>
                      <a:cxn ang="0">
                        <a:pos x="140" y="68"/>
                      </a:cxn>
                      <a:cxn ang="0">
                        <a:pos x="141" y="71"/>
                      </a:cxn>
                      <a:cxn ang="0">
                        <a:pos x="139" y="74"/>
                      </a:cxn>
                      <a:cxn ang="0">
                        <a:pos x="136" y="75"/>
                      </a:cxn>
                      <a:cxn ang="0">
                        <a:pos x="11" y="62"/>
                      </a:cxn>
                      <a:cxn ang="0">
                        <a:pos x="8" y="62"/>
                      </a:cxn>
                      <a:cxn ang="0">
                        <a:pos x="6" y="62"/>
                      </a:cxn>
                      <a:cxn ang="0">
                        <a:pos x="4" y="62"/>
                      </a:cxn>
                      <a:cxn ang="0">
                        <a:pos x="2" y="63"/>
                      </a:cxn>
                      <a:cxn ang="0">
                        <a:pos x="2" y="66"/>
                      </a:cxn>
                    </a:cxnLst>
                    <a:rect l="0" t="0" r="r" b="b"/>
                    <a:pathLst>
                      <a:path w="142" h="76">
                        <a:moveTo>
                          <a:pt x="0" y="0"/>
                        </a:moveTo>
                        <a:lnTo>
                          <a:pt x="0" y="4"/>
                        </a:lnTo>
                        <a:lnTo>
                          <a:pt x="3" y="7"/>
                        </a:lnTo>
                        <a:lnTo>
                          <a:pt x="6" y="8"/>
                        </a:lnTo>
                        <a:lnTo>
                          <a:pt x="11" y="11"/>
                        </a:lnTo>
                        <a:lnTo>
                          <a:pt x="132" y="61"/>
                        </a:lnTo>
                        <a:lnTo>
                          <a:pt x="137" y="64"/>
                        </a:lnTo>
                        <a:lnTo>
                          <a:pt x="137" y="65"/>
                        </a:lnTo>
                        <a:lnTo>
                          <a:pt x="140" y="68"/>
                        </a:lnTo>
                        <a:lnTo>
                          <a:pt x="141" y="71"/>
                        </a:lnTo>
                        <a:lnTo>
                          <a:pt x="139" y="74"/>
                        </a:lnTo>
                        <a:lnTo>
                          <a:pt x="136" y="75"/>
                        </a:lnTo>
                        <a:lnTo>
                          <a:pt x="11" y="62"/>
                        </a:lnTo>
                        <a:lnTo>
                          <a:pt x="8" y="62"/>
                        </a:lnTo>
                        <a:lnTo>
                          <a:pt x="6" y="62"/>
                        </a:lnTo>
                        <a:lnTo>
                          <a:pt x="4" y="62"/>
                        </a:lnTo>
                        <a:lnTo>
                          <a:pt x="2" y="63"/>
                        </a:lnTo>
                        <a:lnTo>
                          <a:pt x="2" y="66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3" name="Freeform 211"/>
                  <p:cNvSpPr>
                    <a:spLocks noChangeAspect="1"/>
                  </p:cNvSpPr>
                  <p:nvPr/>
                </p:nvSpPr>
                <p:spPr bwMode="auto">
                  <a:xfrm>
                    <a:off x="1326" y="1328"/>
                    <a:ext cx="142" cy="7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" y="2"/>
                      </a:cxn>
                      <a:cxn ang="0">
                        <a:pos x="4" y="4"/>
                      </a:cxn>
                      <a:cxn ang="0">
                        <a:pos x="4" y="5"/>
                      </a:cxn>
                      <a:cxn ang="0">
                        <a:pos x="10" y="8"/>
                      </a:cxn>
                      <a:cxn ang="0">
                        <a:pos x="129" y="57"/>
                      </a:cxn>
                      <a:cxn ang="0">
                        <a:pos x="136" y="59"/>
                      </a:cxn>
                      <a:cxn ang="0">
                        <a:pos x="138" y="62"/>
                      </a:cxn>
                      <a:cxn ang="0">
                        <a:pos x="139" y="66"/>
                      </a:cxn>
                      <a:cxn ang="0">
                        <a:pos x="141" y="68"/>
                      </a:cxn>
                      <a:cxn ang="0">
                        <a:pos x="140" y="70"/>
                      </a:cxn>
                      <a:cxn ang="0">
                        <a:pos x="136" y="73"/>
                      </a:cxn>
                      <a:cxn ang="0">
                        <a:pos x="12" y="59"/>
                      </a:cxn>
                      <a:cxn ang="0">
                        <a:pos x="8" y="59"/>
                      </a:cxn>
                      <a:cxn ang="0">
                        <a:pos x="4" y="59"/>
                      </a:cxn>
                      <a:cxn ang="0">
                        <a:pos x="3" y="59"/>
                      </a:cxn>
                      <a:cxn ang="0">
                        <a:pos x="3" y="61"/>
                      </a:cxn>
                      <a:cxn ang="0">
                        <a:pos x="2" y="64"/>
                      </a:cxn>
                    </a:cxnLst>
                    <a:rect l="0" t="0" r="r" b="b"/>
                    <a:pathLst>
                      <a:path w="142" h="74">
                        <a:moveTo>
                          <a:pt x="0" y="0"/>
                        </a:moveTo>
                        <a:lnTo>
                          <a:pt x="2" y="2"/>
                        </a:lnTo>
                        <a:lnTo>
                          <a:pt x="4" y="4"/>
                        </a:lnTo>
                        <a:lnTo>
                          <a:pt x="4" y="5"/>
                        </a:lnTo>
                        <a:lnTo>
                          <a:pt x="10" y="8"/>
                        </a:lnTo>
                        <a:lnTo>
                          <a:pt x="129" y="57"/>
                        </a:lnTo>
                        <a:lnTo>
                          <a:pt x="136" y="59"/>
                        </a:lnTo>
                        <a:lnTo>
                          <a:pt x="138" y="62"/>
                        </a:lnTo>
                        <a:lnTo>
                          <a:pt x="139" y="66"/>
                        </a:lnTo>
                        <a:lnTo>
                          <a:pt x="141" y="68"/>
                        </a:lnTo>
                        <a:lnTo>
                          <a:pt x="140" y="70"/>
                        </a:lnTo>
                        <a:lnTo>
                          <a:pt x="136" y="73"/>
                        </a:lnTo>
                        <a:lnTo>
                          <a:pt x="12" y="59"/>
                        </a:lnTo>
                        <a:lnTo>
                          <a:pt x="8" y="59"/>
                        </a:lnTo>
                        <a:lnTo>
                          <a:pt x="4" y="59"/>
                        </a:lnTo>
                        <a:lnTo>
                          <a:pt x="3" y="59"/>
                        </a:lnTo>
                        <a:lnTo>
                          <a:pt x="3" y="61"/>
                        </a:lnTo>
                        <a:lnTo>
                          <a:pt x="2" y="64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4" name="Freeform 212"/>
                  <p:cNvSpPr>
                    <a:spLocks noChangeAspect="1"/>
                  </p:cNvSpPr>
                  <p:nvPr/>
                </p:nvSpPr>
                <p:spPr bwMode="auto">
                  <a:xfrm>
                    <a:off x="1326" y="1391"/>
                    <a:ext cx="142" cy="7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1" y="7"/>
                      </a:cxn>
                      <a:cxn ang="0">
                        <a:pos x="5" y="9"/>
                      </a:cxn>
                      <a:cxn ang="0">
                        <a:pos x="11" y="10"/>
                      </a:cxn>
                      <a:cxn ang="0">
                        <a:pos x="129" y="59"/>
                      </a:cxn>
                      <a:cxn ang="0">
                        <a:pos x="137" y="61"/>
                      </a:cxn>
                      <a:cxn ang="0">
                        <a:pos x="138" y="63"/>
                      </a:cxn>
                      <a:cxn ang="0">
                        <a:pos x="141" y="67"/>
                      </a:cxn>
                      <a:cxn ang="0">
                        <a:pos x="141" y="69"/>
                      </a:cxn>
                      <a:cxn ang="0">
                        <a:pos x="140" y="72"/>
                      </a:cxn>
                      <a:cxn ang="0">
                        <a:pos x="135" y="72"/>
                      </a:cxn>
                      <a:cxn ang="0">
                        <a:pos x="73" y="65"/>
                      </a:cxn>
                    </a:cxnLst>
                    <a:rect l="0" t="0" r="r" b="b"/>
                    <a:pathLst>
                      <a:path w="142" h="73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1" y="7"/>
                        </a:lnTo>
                        <a:lnTo>
                          <a:pt x="5" y="9"/>
                        </a:lnTo>
                        <a:lnTo>
                          <a:pt x="11" y="10"/>
                        </a:lnTo>
                        <a:lnTo>
                          <a:pt x="129" y="59"/>
                        </a:lnTo>
                        <a:lnTo>
                          <a:pt x="137" y="61"/>
                        </a:lnTo>
                        <a:lnTo>
                          <a:pt x="138" y="63"/>
                        </a:lnTo>
                        <a:lnTo>
                          <a:pt x="141" y="67"/>
                        </a:lnTo>
                        <a:lnTo>
                          <a:pt x="141" y="69"/>
                        </a:lnTo>
                        <a:lnTo>
                          <a:pt x="140" y="72"/>
                        </a:lnTo>
                        <a:lnTo>
                          <a:pt x="135" y="72"/>
                        </a:lnTo>
                        <a:lnTo>
                          <a:pt x="73" y="65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47" name="Text Box 213"/>
                <p:cNvSpPr txBox="1">
                  <a:spLocks noChangeArrowheads="1"/>
                </p:cNvSpPr>
                <p:nvPr/>
              </p:nvSpPr>
              <p:spPr bwMode="auto">
                <a:xfrm>
                  <a:off x="1922" y="709"/>
                  <a:ext cx="182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2000" b="1" dirty="0">
                      <a:latin typeface="Symbol" pitchFamily="-112" charset="2"/>
                    </a:rPr>
                    <a:t>g</a:t>
                  </a:r>
                </a:p>
              </p:txBody>
            </p:sp>
          </p:grpSp>
          <p:sp>
            <p:nvSpPr>
              <p:cNvPr id="42" name="Text Box 214"/>
              <p:cNvSpPr txBox="1">
                <a:spLocks noChangeArrowheads="1"/>
              </p:cNvSpPr>
              <p:nvPr/>
            </p:nvSpPr>
            <p:spPr bwMode="auto">
              <a:xfrm>
                <a:off x="158750" y="2711569"/>
                <a:ext cx="311150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b="1" dirty="0">
                    <a:latin typeface="Times New Roman" pitchFamily="-112" charset="0"/>
                  </a:rPr>
                  <a:t>p</a:t>
                </a:r>
              </a:p>
            </p:txBody>
          </p:sp>
          <p:sp>
            <p:nvSpPr>
              <p:cNvPr id="43" name="Text Box 215"/>
              <p:cNvSpPr txBox="1">
                <a:spLocks noChangeArrowheads="1"/>
              </p:cNvSpPr>
              <p:nvPr/>
            </p:nvSpPr>
            <p:spPr bwMode="auto">
              <a:xfrm>
                <a:off x="4114496" y="2674490"/>
                <a:ext cx="387351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b="1" dirty="0" err="1">
                    <a:latin typeface="Times New Roman" pitchFamily="-112" charset="0"/>
                  </a:rPr>
                  <a:t>p</a:t>
                </a:r>
                <a:r>
                  <a:rPr lang="en-US" b="1" dirty="0">
                    <a:latin typeface="Times New Roman" pitchFamily="-112" charset="0"/>
                  </a:rPr>
                  <a:t>’</a:t>
                </a:r>
              </a:p>
            </p:txBody>
          </p:sp>
        </p:grpSp>
        <p:sp>
          <p:nvSpPr>
            <p:cNvPr id="31" name="Freeform 174"/>
            <p:cNvSpPr>
              <a:spLocks/>
            </p:cNvSpPr>
            <p:nvPr/>
          </p:nvSpPr>
          <p:spPr bwMode="auto">
            <a:xfrm flipV="1">
              <a:off x="5299076" y="2656739"/>
              <a:ext cx="3381374" cy="21166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624" y="0"/>
                </a:cxn>
                <a:cxn ang="0">
                  <a:pos x="1200" y="48"/>
                </a:cxn>
              </a:cxnLst>
              <a:rect l="0" t="0" r="r" b="b"/>
              <a:pathLst>
                <a:path w="1200" h="48">
                  <a:moveTo>
                    <a:pt x="0" y="48"/>
                  </a:moveTo>
                  <a:cubicBezTo>
                    <a:pt x="212" y="24"/>
                    <a:pt x="424" y="0"/>
                    <a:pt x="624" y="0"/>
                  </a:cubicBezTo>
                  <a:cubicBezTo>
                    <a:pt x="824" y="0"/>
                    <a:pt x="1012" y="24"/>
                    <a:pt x="1200" y="48"/>
                  </a:cubicBezTo>
                </a:path>
              </a:pathLst>
            </a:custGeom>
            <a:noFill/>
            <a:ln w="9525" cap="flat">
              <a:solidFill>
                <a:schemeClr val="tx1"/>
              </a:solidFill>
              <a:prstDash val="dash"/>
              <a:round/>
              <a:headEnd type="none" w="med" len="med"/>
              <a:tailEnd type="arrow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Text Box 175"/>
            <p:cNvSpPr txBox="1">
              <a:spLocks noChangeArrowheads="1"/>
            </p:cNvSpPr>
            <p:nvPr/>
          </p:nvSpPr>
          <p:spPr bwMode="auto">
            <a:xfrm>
              <a:off x="7013438" y="2740296"/>
              <a:ext cx="304801" cy="336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 b="1" dirty="0" err="1">
                  <a:latin typeface="Times New Roman" pitchFamily="-112" charset="0"/>
                </a:rPr>
                <a:t>t</a:t>
              </a:r>
              <a:endParaRPr lang="en-US" sz="1600" b="1" dirty="0">
                <a:latin typeface="Times New Roman" pitchFamily="-112" charset="0"/>
              </a:endParaRPr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4048923" y="1322917"/>
            <a:ext cx="4166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Measure them through exclusive reactions</a:t>
            </a:r>
          </a:p>
          <a:p>
            <a:pPr algn="ctr"/>
            <a:r>
              <a:rPr lang="en-US" b="1" dirty="0" smtClean="0">
                <a:solidFill>
                  <a:srgbClr val="CFB41D"/>
                </a:solidFill>
              </a:rPr>
              <a:t>golden channel: </a:t>
            </a:r>
            <a:r>
              <a:rPr lang="en-US" b="1" dirty="0" smtClean="0">
                <a:solidFill>
                  <a:srgbClr val="FF0000"/>
                </a:solidFill>
              </a:rPr>
              <a:t>DVCS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81" name="Oval 80"/>
          <p:cNvSpPr/>
          <p:nvPr/>
        </p:nvSpPr>
        <p:spPr bwMode="auto">
          <a:xfrm>
            <a:off x="7306834" y="5201959"/>
            <a:ext cx="672999" cy="566690"/>
          </a:xfrm>
          <a:prstGeom prst="ellipse">
            <a:avLst/>
          </a:pr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cxnSp>
        <p:nvCxnSpPr>
          <p:cNvPr id="82" name="Straight Arrow Connector 81"/>
          <p:cNvCxnSpPr/>
          <p:nvPr/>
        </p:nvCxnSpPr>
        <p:spPr bwMode="auto">
          <a:xfrm flipH="1">
            <a:off x="6752167" y="5719915"/>
            <a:ext cx="720894" cy="63220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5" name="TextBox 84"/>
          <p:cNvSpPr txBox="1"/>
          <p:nvPr/>
        </p:nvSpPr>
        <p:spPr>
          <a:xfrm>
            <a:off x="2899832" y="6182782"/>
            <a:ext cx="4825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responsible for orbital angular momentum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5952751" y="1969209"/>
            <a:ext cx="33690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>
                <a:latin typeface="Comic Sans MS"/>
                <a:cs typeface="Comic Sans MS"/>
              </a:rPr>
              <a:t>theoretically clean </a:t>
            </a:r>
          </a:p>
          <a:p>
            <a:pPr>
              <a:buFont typeface="Arial"/>
              <a:buChar char="•"/>
            </a:pPr>
            <a:r>
              <a:rPr lang="en-US" b="1" dirty="0" smtClean="0">
                <a:latin typeface="Comic Sans MS"/>
                <a:cs typeface="Comic Sans MS"/>
              </a:rPr>
              <a:t> wide range of observables 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</a:p>
          <a:p>
            <a:r>
              <a:rPr lang="en-US" b="1" dirty="0" smtClean="0">
                <a:latin typeface="Comic Sans MS"/>
                <a:cs typeface="Comic Sans MS"/>
              </a:rPr>
              <a:t>(</a:t>
            </a:r>
            <a:r>
              <a:rPr lang="en-US" b="1" dirty="0" err="1" smtClean="0">
                <a:latin typeface="Symbol" charset="2"/>
                <a:cs typeface="Symbol" charset="2"/>
              </a:rPr>
              <a:t>s</a:t>
            </a:r>
            <a:r>
              <a:rPr lang="en-US" b="1" dirty="0" smtClean="0">
                <a:latin typeface="Comic Sans MS"/>
                <a:cs typeface="Comic Sans MS"/>
              </a:rPr>
              <a:t>, A</a:t>
            </a:r>
            <a:r>
              <a:rPr lang="en-US" b="1" baseline="-25000" dirty="0" smtClean="0">
                <a:latin typeface="Comic Sans MS"/>
                <a:cs typeface="Comic Sans MS"/>
              </a:rPr>
              <a:t>UT</a:t>
            </a:r>
            <a:r>
              <a:rPr lang="en-US" b="1" dirty="0" smtClean="0">
                <a:latin typeface="Comic Sans MS"/>
                <a:cs typeface="Comic Sans MS"/>
              </a:rPr>
              <a:t>, A</a:t>
            </a:r>
            <a:r>
              <a:rPr lang="en-US" b="1" baseline="-25000" dirty="0" smtClean="0">
                <a:latin typeface="Comic Sans MS"/>
                <a:cs typeface="Comic Sans MS"/>
              </a:rPr>
              <a:t>LU, </a:t>
            </a:r>
            <a:r>
              <a:rPr lang="en-US" b="1" dirty="0" smtClean="0">
                <a:latin typeface="Comic Sans MS"/>
                <a:cs typeface="Comic Sans MS"/>
              </a:rPr>
              <a:t>A</a:t>
            </a:r>
            <a:r>
              <a:rPr lang="en-US" b="1" baseline="-25000" dirty="0" smtClean="0">
                <a:latin typeface="Comic Sans MS"/>
                <a:cs typeface="Comic Sans MS"/>
              </a:rPr>
              <a:t>C</a:t>
            </a:r>
            <a:r>
              <a:rPr lang="en-US" b="1" dirty="0" smtClean="0">
                <a:latin typeface="Comic Sans MS"/>
                <a:cs typeface="Comic Sans MS"/>
              </a:rPr>
              <a:t>)</a:t>
            </a:r>
            <a:endParaRPr lang="en-US" dirty="0"/>
          </a:p>
        </p:txBody>
      </p:sp>
      <p:sp>
        <p:nvSpPr>
          <p:cNvPr id="84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Accessing the Generalized Parton Distributions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276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0" grpId="0"/>
      <p:bldP spid="81" grpId="0" animBg="1"/>
      <p:bldP spid="85" grpId="0"/>
      <p:bldP spid="8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Text Box 1"/>
          <p:cNvSpPr txBox="1">
            <a:spLocks noChangeArrowheads="1"/>
          </p:cNvSpPr>
          <p:nvPr/>
        </p:nvSpPr>
        <p:spPr bwMode="auto">
          <a:xfrm>
            <a:off x="2568986" y="2309639"/>
            <a:ext cx="4035214" cy="124890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91520" rIns="92276" bIns="48029">
            <a:prstTxWarp prst="textNoShape">
              <a:avLst/>
            </a:prstTxWarp>
            <a:spAutoFit/>
          </a:bodyPr>
          <a:lstStyle/>
          <a:p>
            <a:pPr algn="ctr"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7200" b="1" dirty="0" smtClean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Appendix</a:t>
            </a:r>
            <a:endParaRPr lang="en-GB" sz="7200" b="1" dirty="0">
              <a:solidFill>
                <a:srgbClr val="FF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784196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5" name="Text Box 4"/>
          <p:cNvSpPr txBox="1">
            <a:spLocks noChangeArrowheads="1"/>
          </p:cNvSpPr>
          <p:nvPr/>
        </p:nvSpPr>
        <p:spPr bwMode="auto">
          <a:xfrm>
            <a:off x="457200" y="580346"/>
            <a:ext cx="8152825" cy="3648754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rgbClr val="FFFFFF"/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T</a:t>
            </a:r>
            <a:r>
              <a:rPr lang="en-US" sz="4000" dirty="0" smtClean="0">
                <a:solidFill>
                  <a:srgbClr val="FF0000"/>
                </a:solidFill>
              </a:rPr>
              <a:t>ransverse single spin </a:t>
            </a:r>
            <a:r>
              <a:rPr lang="en-US" sz="4000" dirty="0">
                <a:solidFill>
                  <a:srgbClr val="FF0000"/>
                </a:solidFill>
              </a:rPr>
              <a:t>asymmetry and cross-</a:t>
            </a:r>
            <a:r>
              <a:rPr lang="en-US" sz="4000" dirty="0" smtClean="0">
                <a:solidFill>
                  <a:srgbClr val="FF0000"/>
                </a:solidFill>
              </a:rPr>
              <a:t>section ratios of weak bosons at STAR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130" name="Date Placeholder 129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June 02, 2015</a:t>
            </a:r>
            <a:endParaRPr lang="en-GB"/>
          </a:p>
        </p:txBody>
      </p:sp>
      <p:sp>
        <p:nvSpPr>
          <p:cNvPr id="131" name="Slide Number Placeholder 130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21107BCB-0559-5241-8698-2883378EBABE}" type="slidenum">
              <a:rPr lang="en-GB" smtClean="0"/>
              <a:pPr>
                <a:defRPr/>
              </a:pPr>
              <a:t>41</a:t>
            </a:fld>
            <a:endParaRPr lang="en-GB"/>
          </a:p>
        </p:txBody>
      </p:sp>
      <p:sp>
        <p:nvSpPr>
          <p:cNvPr id="132" name="Footer Placeholder 131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 (BNL)</a:t>
            </a:r>
            <a:endParaRPr lang="en-GB"/>
          </a:p>
        </p:txBody>
      </p:sp>
      <p:grpSp>
        <p:nvGrpSpPr>
          <p:cNvPr id="8" name="Group 7"/>
          <p:cNvGrpSpPr/>
          <p:nvPr/>
        </p:nvGrpSpPr>
        <p:grpSpPr>
          <a:xfrm>
            <a:off x="3695700" y="3797300"/>
            <a:ext cx="4521200" cy="2559050"/>
            <a:chOff x="2019300" y="3136900"/>
            <a:chExt cx="5060948" cy="2954566"/>
          </a:xfrm>
        </p:grpSpPr>
        <p:grpSp>
          <p:nvGrpSpPr>
            <p:cNvPr id="9" name="Group 8"/>
            <p:cNvGrpSpPr/>
            <p:nvPr/>
          </p:nvGrpSpPr>
          <p:grpSpPr>
            <a:xfrm>
              <a:off x="2019300" y="3136900"/>
              <a:ext cx="5060948" cy="2954566"/>
              <a:chOff x="10581" y="275190"/>
              <a:chExt cx="5545667" cy="3234972"/>
            </a:xfrm>
          </p:grpSpPr>
          <p:pic>
            <p:nvPicPr>
              <p:cNvPr id="12" name="Picture 11" descr="W_Boson_Production_Illustration-600px.jp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581" y="275190"/>
                <a:ext cx="5545667" cy="3234972"/>
              </a:xfrm>
              <a:prstGeom prst="rect">
                <a:avLst/>
              </a:prstGeom>
            </p:spPr>
          </p:pic>
          <p:sp>
            <p:nvSpPr>
              <p:cNvPr id="13" name="Notched Right Arrow 12"/>
              <p:cNvSpPr/>
              <p:nvPr/>
            </p:nvSpPr>
            <p:spPr>
              <a:xfrm rot="16200000">
                <a:off x="553518" y="2333759"/>
                <a:ext cx="534062" cy="146883"/>
              </a:xfrm>
              <a:prstGeom prst="notchedRightArrow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0" name="Picture 9" descr="Screen Shot 2014-04-24 at 9.44.14 AM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0800000">
              <a:off x="2825496" y="4764024"/>
              <a:ext cx="711200" cy="787400"/>
            </a:xfrm>
            <a:prstGeom prst="rect">
              <a:avLst/>
            </a:prstGeom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206" y="4229100"/>
            <a:ext cx="2471215" cy="1659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629699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1" descr="dbub_e866_slid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05209" y="2921001"/>
            <a:ext cx="3837191" cy="3829050"/>
          </a:xfrm>
          <a:prstGeom prst="rect">
            <a:avLst/>
          </a:prstGeom>
          <a:noFill/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28,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S. Fazio - DIS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42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04800" y="240281"/>
            <a:ext cx="8547100" cy="648719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lang="en-US" sz="2800" b="1" dirty="0" smtClean="0">
                <a:solidFill>
                  <a:srgbClr val="0000FF"/>
                </a:solidFill>
              </a:rPr>
              <a:t>Motivations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069" y="990600"/>
            <a:ext cx="2598788" cy="8048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Aft>
                <a:spcPct val="50000"/>
              </a:spcAft>
              <a:buClr>
                <a:schemeClr val="tx2"/>
              </a:buClr>
            </a:pPr>
            <a:r>
              <a:rPr lang="en-US" sz="2000" dirty="0" smtClean="0">
                <a:solidFill>
                  <a:srgbClr val="000090"/>
                </a:solidFill>
              </a:rPr>
              <a:t>What will we learn?</a:t>
            </a:r>
          </a:p>
          <a:p>
            <a:pPr marL="573088" lvl="1" indent="-227013">
              <a:lnSpc>
                <a:spcPct val="90000"/>
              </a:lnSpc>
              <a:spcBef>
                <a:spcPct val="10000"/>
              </a:spcBef>
              <a:spcAft>
                <a:spcPct val="10000"/>
              </a:spcAft>
              <a:buClr>
                <a:schemeClr val="tx2"/>
              </a:buClr>
              <a:buFontTx/>
              <a:buChar char="–"/>
            </a:pPr>
            <a:r>
              <a:rPr lang="en-US" dirty="0" smtClean="0"/>
              <a:t>d-bar/u-bar in </a:t>
            </a:r>
            <a:r>
              <a:rPr lang="en-US" dirty="0" smtClean="0"/>
              <a:t>PDFs</a:t>
            </a:r>
            <a:endParaRPr lang="en-US" dirty="0"/>
          </a:p>
        </p:txBody>
      </p:sp>
      <p:grpSp>
        <p:nvGrpSpPr>
          <p:cNvPr id="28" name="Group 27"/>
          <p:cNvGrpSpPr/>
          <p:nvPr/>
        </p:nvGrpSpPr>
        <p:grpSpPr>
          <a:xfrm>
            <a:off x="52069" y="3248621"/>
            <a:ext cx="5245100" cy="3416320"/>
            <a:chOff x="3733801" y="1642960"/>
            <a:chExt cx="5245100" cy="3416320"/>
          </a:xfrm>
        </p:grpSpPr>
        <p:sp>
          <p:nvSpPr>
            <p:cNvPr id="29" name="Rectangle 28"/>
            <p:cNvSpPr/>
            <p:nvPr/>
          </p:nvSpPr>
          <p:spPr>
            <a:xfrm>
              <a:off x="3733801" y="1642960"/>
              <a:ext cx="5245100" cy="34163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28600" indent="-228600">
                <a:buFont typeface="Wingdings" charset="2"/>
                <a:buChar char="²"/>
              </a:pPr>
              <a:r>
                <a:rPr lang="en-US" b="1" dirty="0" err="1">
                  <a:solidFill>
                    <a:srgbClr val="0000FF"/>
                  </a:solidFill>
                </a:rPr>
                <a:t>Unpolarized</a:t>
              </a:r>
              <a:r>
                <a:rPr lang="en-US" b="1" dirty="0">
                  <a:solidFill>
                    <a:srgbClr val="0000FF"/>
                  </a:solidFill>
                </a:rPr>
                <a:t> </a:t>
              </a:r>
              <a:r>
                <a:rPr lang="en-US" b="1" dirty="0" err="1" smtClean="0">
                  <a:solidFill>
                    <a:srgbClr val="0000FF"/>
                  </a:solidFill>
                </a:rPr>
                <a:t>xsec</a:t>
              </a:r>
              <a:r>
                <a:rPr lang="en-US" b="1" dirty="0" smtClean="0">
                  <a:solidFill>
                    <a:srgbClr val="0000FF"/>
                  </a:solidFill>
                </a:rPr>
                <a:t> ratios: </a:t>
              </a:r>
              <a:r>
                <a:rPr lang="en-US" dirty="0" smtClean="0"/>
                <a:t>Quantitative </a:t>
              </a:r>
              <a:r>
                <a:rPr lang="en-US" dirty="0"/>
                <a:t>calculation of Pauli blocking does not explain </a:t>
              </a:r>
              <a:r>
                <a:rPr lang="en-US" dirty="0" smtClean="0"/>
                <a:t>         ratio </a:t>
              </a:r>
              <a:endParaRPr lang="en-US" dirty="0"/>
            </a:p>
            <a:p>
              <a:pPr marL="228600" indent="-228600"/>
              <a:r>
                <a:rPr lang="en-US" dirty="0">
                  <a:sym typeface="Wingdings"/>
                </a:rPr>
                <a:t>     </a:t>
              </a:r>
              <a:r>
                <a:rPr lang="en-US" dirty="0">
                  <a:solidFill>
                    <a:srgbClr val="0000FF"/>
                  </a:solidFill>
                  <a:sym typeface="Wingdings"/>
                </a:rPr>
                <a:t></a:t>
              </a:r>
              <a:r>
                <a:rPr lang="en-US" dirty="0">
                  <a:sym typeface="Wingdings"/>
                </a:rPr>
                <a:t> </a:t>
              </a:r>
              <a:r>
                <a:rPr lang="en-US" dirty="0"/>
                <a:t>Non-</a:t>
              </a:r>
              <a:r>
                <a:rPr lang="en-US" dirty="0" err="1"/>
                <a:t>pQCD</a:t>
              </a:r>
              <a:r>
                <a:rPr lang="en-US" dirty="0"/>
                <a:t> effects are large for sea </a:t>
              </a:r>
              <a:r>
                <a:rPr lang="en-US" dirty="0" smtClean="0"/>
                <a:t>quarks</a:t>
              </a:r>
            </a:p>
            <a:p>
              <a:pPr marL="228600" indent="-228600"/>
              <a:endParaRPr lang="en-US" b="1" dirty="0" smtClean="0">
                <a:solidFill>
                  <a:srgbClr val="0000FF"/>
                </a:solidFill>
              </a:endParaRPr>
            </a:p>
            <a:p>
              <a:pPr marL="285750" indent="-285750">
                <a:buClr>
                  <a:srgbClr val="0000FF"/>
                </a:buClr>
                <a:buFont typeface="Wingdings" charset="2"/>
                <a:buChar char="²"/>
              </a:pPr>
              <a:r>
                <a:rPr lang="en-US" b="1" dirty="0" smtClean="0">
                  <a:solidFill>
                    <a:srgbClr val="0000FF"/>
                  </a:solidFill>
                </a:rPr>
                <a:t>Transverse spin asymmetries: </a:t>
              </a:r>
              <a:endParaRPr lang="en-US" dirty="0" smtClean="0">
                <a:sym typeface="Wingdings"/>
              </a:endParaRPr>
            </a:p>
            <a:p>
              <a:pPr marL="571500" lvl="1" indent="-279400">
                <a:buClr>
                  <a:srgbClr val="0000FF"/>
                </a:buClr>
                <a:buFont typeface="Wingdings" charset="0"/>
                <a:buChar char="à"/>
              </a:pPr>
              <a:r>
                <a:rPr lang="en-US" b="1" dirty="0" smtClean="0"/>
                <a:t>Test the non universality of the </a:t>
              </a:r>
              <a:r>
                <a:rPr lang="en-US" b="1" dirty="0" err="1" smtClean="0"/>
                <a:t>Sivers</a:t>
              </a:r>
              <a:r>
                <a:rPr lang="en-US" b="1" dirty="0" smtClean="0"/>
                <a:t> function (see next slide) </a:t>
              </a:r>
              <a:endParaRPr lang="en-US" b="1" dirty="0" smtClean="0">
                <a:sym typeface="Wingdings"/>
              </a:endParaRPr>
            </a:p>
            <a:p>
              <a:pPr marL="571500" lvl="1" indent="-279400">
                <a:buClr>
                  <a:srgbClr val="0000FF"/>
                </a:buClr>
                <a:buFont typeface="Wingdings" charset="0"/>
                <a:buChar char="à"/>
              </a:pPr>
              <a:r>
                <a:rPr lang="en-US" dirty="0" smtClean="0"/>
                <a:t>What </a:t>
              </a:r>
              <a:r>
                <a:rPr lang="en-US" dirty="0"/>
                <a:t>is the sea-quark </a:t>
              </a:r>
              <a:r>
                <a:rPr lang="en-US" dirty="0" err="1"/>
                <a:t>Sivers</a:t>
              </a:r>
              <a:r>
                <a:rPr lang="en-US" dirty="0"/>
                <a:t> function</a:t>
              </a:r>
              <a:r>
                <a:rPr lang="en-US" dirty="0" smtClean="0"/>
                <a:t>? </a:t>
              </a:r>
              <a:r>
                <a:rPr lang="en-US" i="1" dirty="0" smtClean="0"/>
                <a:t>Sea </a:t>
              </a:r>
              <a:r>
                <a:rPr lang="en-US" i="1" dirty="0"/>
                <a:t>quarks are mostly unconstrained from existing SIDIS data</a:t>
              </a:r>
              <a:r>
                <a:rPr lang="en-US" i="1" dirty="0" smtClean="0"/>
                <a:t>. </a:t>
              </a:r>
              <a:r>
                <a:rPr lang="en-US" dirty="0" smtClean="0">
                  <a:sym typeface="Wingdings"/>
                </a:rPr>
                <a:t>W’s </a:t>
              </a:r>
              <a:r>
                <a:rPr lang="en-US" dirty="0">
                  <a:sym typeface="Wingdings"/>
                </a:rPr>
                <a:t>ideal  rapidity dependence of A</a:t>
              </a:r>
              <a:r>
                <a:rPr lang="en-US" baseline="-25000" dirty="0">
                  <a:sym typeface="Wingdings"/>
                </a:rPr>
                <a:t>N </a:t>
              </a:r>
              <a:r>
                <a:rPr lang="en-US" dirty="0">
                  <a:sym typeface="Wingdings"/>
                </a:rPr>
                <a:t>separates quarks from antiquarks</a:t>
              </a:r>
            </a:p>
            <a:p>
              <a:pPr marL="285750" indent="-285750">
                <a:buFont typeface="Wingdings" charset="2"/>
                <a:buChar char="²"/>
              </a:pPr>
              <a:endParaRPr lang="en-US" dirty="0"/>
            </a:p>
          </p:txBody>
        </p:sp>
        <p:graphicFrame>
          <p:nvGraphicFramePr>
            <p:cNvPr id="30" name="Object 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52543690"/>
                </p:ext>
              </p:extLst>
            </p:nvPr>
          </p:nvGraphicFramePr>
          <p:xfrm>
            <a:off x="6933409" y="1924193"/>
            <a:ext cx="506419" cy="3683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0227" name="Equation" r:id="rId4" imgW="279400" imgH="203200" progId="Equation.3">
                    <p:embed/>
                  </p:oleObj>
                </mc:Choice>
                <mc:Fallback>
                  <p:oleObj name="Equation" r:id="rId4" imgW="279400" imgH="2032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933409" y="1924193"/>
                          <a:ext cx="506419" cy="36830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2536228"/>
              </p:ext>
            </p:extLst>
          </p:nvPr>
        </p:nvGraphicFramePr>
        <p:xfrm>
          <a:off x="475093" y="2028800"/>
          <a:ext cx="4445000" cy="843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228" name="Equation" r:id="rId6" imgW="2476500" imgH="469900" progId="Equation.3">
                  <p:embed/>
                </p:oleObj>
              </mc:Choice>
              <mc:Fallback>
                <p:oleObj name="Equation" r:id="rId6" imgW="2476500" imgH="469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75093" y="2028800"/>
                        <a:ext cx="4445000" cy="8433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15900" y="1994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0" y="1826748"/>
            <a:ext cx="6078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LO: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0" y="965200"/>
            <a:ext cx="3810000" cy="1495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1775" indent="-342900">
              <a:lnSpc>
                <a:spcPct val="90000"/>
              </a:lnSpc>
              <a:spcBef>
                <a:spcPct val="10000"/>
              </a:spcBef>
              <a:spcAft>
                <a:spcPct val="10000"/>
              </a:spcAft>
              <a:buClr>
                <a:schemeClr val="tx2"/>
              </a:buClr>
              <a:buFont typeface="Wingdings" charset="2"/>
              <a:buChar char="§"/>
            </a:pPr>
            <a:r>
              <a:rPr lang="en-US" dirty="0">
                <a:solidFill>
                  <a:srgbClr val="000090"/>
                </a:solidFill>
              </a:rPr>
              <a:t>LHC coverage: </a:t>
            </a:r>
            <a:r>
              <a:rPr lang="en-US" dirty="0"/>
              <a:t>~10</a:t>
            </a:r>
            <a:r>
              <a:rPr lang="en-US" baseline="30000" dirty="0"/>
              <a:t>-3 </a:t>
            </a:r>
            <a:r>
              <a:rPr lang="en-US" dirty="0"/>
              <a:t>&lt; x &lt; 10</a:t>
            </a:r>
            <a:r>
              <a:rPr lang="en-US" baseline="30000" dirty="0"/>
              <a:t>-1</a:t>
            </a:r>
            <a:endParaRPr lang="en-US" dirty="0"/>
          </a:p>
          <a:p>
            <a:pPr marL="231775" indent="-342900">
              <a:lnSpc>
                <a:spcPct val="90000"/>
              </a:lnSpc>
              <a:spcBef>
                <a:spcPct val="10000"/>
              </a:spcBef>
              <a:spcAft>
                <a:spcPct val="10000"/>
              </a:spcAft>
              <a:buClr>
                <a:schemeClr val="tx2"/>
              </a:buClr>
              <a:buFont typeface="Wingdings" charset="2"/>
              <a:buChar char="§"/>
            </a:pPr>
            <a:r>
              <a:rPr lang="en-US" dirty="0">
                <a:solidFill>
                  <a:srgbClr val="000090"/>
                </a:solidFill>
              </a:rPr>
              <a:t>RHIC coverage: </a:t>
            </a:r>
            <a:r>
              <a:rPr lang="en-US" dirty="0"/>
              <a:t>x &gt; ~10</a:t>
            </a:r>
            <a:r>
              <a:rPr lang="en-US" baseline="30000" dirty="0"/>
              <a:t>-1</a:t>
            </a:r>
            <a:r>
              <a:rPr lang="en-US" dirty="0"/>
              <a:t> </a:t>
            </a:r>
          </a:p>
          <a:p>
            <a:pPr marL="231775" indent="-342900">
              <a:lnSpc>
                <a:spcPct val="90000"/>
              </a:lnSpc>
              <a:spcBef>
                <a:spcPct val="10000"/>
              </a:spcBef>
              <a:spcAft>
                <a:spcPct val="10000"/>
              </a:spcAft>
              <a:buClr>
                <a:schemeClr val="tx2"/>
              </a:buClr>
              <a:buFont typeface="Wingdings" charset="2"/>
              <a:buChar char="§"/>
            </a:pPr>
            <a:r>
              <a:rPr lang="en-US" dirty="0" smtClean="0">
                <a:solidFill>
                  <a:srgbClr val="000090"/>
                </a:solidFill>
              </a:rPr>
              <a:t>Current </a:t>
            </a:r>
            <a:r>
              <a:rPr lang="en-US" dirty="0">
                <a:solidFill>
                  <a:srgbClr val="000090"/>
                </a:solidFill>
              </a:rPr>
              <a:t>data:</a:t>
            </a:r>
            <a:r>
              <a:rPr lang="en-US" dirty="0"/>
              <a:t> </a:t>
            </a:r>
            <a:r>
              <a:rPr lang="en-US" sz="1600" dirty="0"/>
              <a:t>E866/</a:t>
            </a:r>
            <a:r>
              <a:rPr lang="en-US" sz="1600" dirty="0" err="1"/>
              <a:t>NuSea</a:t>
            </a:r>
            <a:r>
              <a:rPr lang="en-US" sz="1600" dirty="0"/>
              <a:t> (</a:t>
            </a:r>
            <a:r>
              <a:rPr lang="en-US" sz="1600" dirty="0" err="1"/>
              <a:t>Drell</a:t>
            </a:r>
            <a:r>
              <a:rPr lang="en-US" sz="1600" dirty="0"/>
              <a:t>-Yan</a:t>
            </a:r>
            <a:r>
              <a:rPr lang="en-US" sz="1600" dirty="0" smtClean="0"/>
              <a:t>)</a:t>
            </a:r>
            <a:endParaRPr lang="en-US" sz="1600" dirty="0"/>
          </a:p>
          <a:p>
            <a:pPr marL="739775" lvl="1" indent="-282575">
              <a:spcBef>
                <a:spcPct val="10000"/>
              </a:spcBef>
              <a:spcAft>
                <a:spcPct val="10000"/>
              </a:spcAft>
              <a:buClr>
                <a:schemeClr val="tx2"/>
              </a:buClr>
              <a:buFont typeface="Lucida Grande"/>
              <a:buChar char="-"/>
            </a:pPr>
            <a:r>
              <a:rPr lang="en-US" sz="1600" dirty="0"/>
              <a:t>included in NLO global PDF fits </a:t>
            </a:r>
            <a:r>
              <a:rPr lang="en-US" sz="1600" dirty="0" smtClean="0"/>
              <a:t>CTEQ6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2272686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70F47-C6DD-A04E-B29D-1DE275AF3522}" type="slidenum">
              <a:rPr lang="en-US" smtClean="0"/>
              <a:pPr/>
              <a:t>43</a:t>
            </a:fld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28, 2014</a:t>
            </a:r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S. Fazio - DIS 2015</a:t>
            </a:r>
            <a:endParaRPr lang="en-US"/>
          </a:p>
        </p:txBody>
      </p:sp>
      <p:sp>
        <p:nvSpPr>
          <p:cNvPr id="31" name="Title 1"/>
          <p:cNvSpPr txBox="1">
            <a:spLocks/>
          </p:cNvSpPr>
          <p:nvPr/>
        </p:nvSpPr>
        <p:spPr>
          <a:xfrm>
            <a:off x="279400" y="240280"/>
            <a:ext cx="8599234" cy="514887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lang="en-US" sz="3200" dirty="0" smtClean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en-US" sz="2800" dirty="0" smtClean="0">
                <a:solidFill>
                  <a:srgbClr val="0000FF"/>
                </a:solidFill>
              </a:rPr>
              <a:t>Motivations – </a:t>
            </a:r>
            <a:r>
              <a:rPr lang="en-US" sz="2800" dirty="0" err="1" smtClean="0">
                <a:solidFill>
                  <a:srgbClr val="0000FF"/>
                </a:solidFill>
              </a:rPr>
              <a:t>Sivers</a:t>
            </a:r>
            <a:r>
              <a:rPr lang="en-US" sz="2800" dirty="0" smtClean="0">
                <a:solidFill>
                  <a:srgbClr val="0000FF"/>
                </a:solidFill>
              </a:rPr>
              <a:t> </a:t>
            </a:r>
            <a:r>
              <a:rPr lang="en-US" sz="2800" dirty="0" err="1" smtClean="0">
                <a:solidFill>
                  <a:srgbClr val="0000FF"/>
                </a:solidFill>
              </a:rPr>
              <a:t>fct</a:t>
            </a:r>
            <a:r>
              <a:rPr lang="en-US" sz="2800" dirty="0" smtClean="0">
                <a:solidFill>
                  <a:srgbClr val="0000FF"/>
                </a:solidFill>
              </a:rPr>
              <a:t>. sign change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5" name="Text Box 6"/>
          <p:cNvSpPr txBox="1">
            <a:spLocks noChangeArrowheads="1"/>
          </p:cNvSpPr>
          <p:nvPr/>
        </p:nvSpPr>
        <p:spPr bwMode="auto">
          <a:xfrm>
            <a:off x="279400" y="665689"/>
            <a:ext cx="1000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2400" b="1" dirty="0" smtClean="0">
                <a:solidFill>
                  <a:srgbClr val="CD1416"/>
                </a:solidFill>
                <a:latin typeface="Comic Sans MS"/>
                <a:cs typeface="Comic Sans MS"/>
              </a:rPr>
              <a:t>Q</a:t>
            </a:r>
            <a:r>
              <a:rPr lang="en-US" sz="2400" b="1" dirty="0" smtClean="0">
                <a:solidFill>
                  <a:srgbClr val="0B9E08"/>
                </a:solidFill>
                <a:latin typeface="Comic Sans MS"/>
                <a:cs typeface="Comic Sans MS"/>
              </a:rPr>
              <a:t>C</a:t>
            </a:r>
            <a:r>
              <a:rPr lang="en-US" sz="2400" b="1" dirty="0" smtClean="0">
                <a:solidFill>
                  <a:srgbClr val="2130C9"/>
                </a:solidFill>
                <a:latin typeface="Comic Sans MS"/>
                <a:cs typeface="Comic Sans MS"/>
              </a:rPr>
              <a:t>D</a:t>
            </a:r>
            <a:r>
              <a:rPr lang="en-US" sz="2400" b="1" dirty="0">
                <a:solidFill>
                  <a:srgbClr val="CD1416"/>
                </a:solidFill>
                <a:latin typeface="Comic Sans MS"/>
                <a:cs typeface="Comic Sans MS"/>
              </a:rPr>
              <a:t>:</a:t>
            </a:r>
            <a:endParaRPr lang="en-US" sz="2400" b="1" dirty="0">
              <a:solidFill>
                <a:srgbClr val="E63F29"/>
              </a:solidFill>
              <a:latin typeface="Comic Sans MS"/>
              <a:cs typeface="Comic Sans MS"/>
            </a:endParaRPr>
          </a:p>
        </p:txBody>
      </p:sp>
      <p:pic>
        <p:nvPicPr>
          <p:cNvPr id="36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6304" y="1443887"/>
            <a:ext cx="7721143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TextBox 36"/>
          <p:cNvSpPr txBox="1"/>
          <p:nvPr/>
        </p:nvSpPr>
        <p:spPr>
          <a:xfrm>
            <a:off x="1279794" y="3289300"/>
            <a:ext cx="6556106" cy="461665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glow rad="25400">
              <a:srgbClr val="0000FF">
                <a:alpha val="75000"/>
              </a:srgbClr>
            </a:glow>
          </a:effectLst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latin typeface="Comic Sans MS"/>
                <a:cs typeface="Comic Sans MS"/>
              </a:rPr>
              <a:t>Sivers</a:t>
            </a:r>
            <a:r>
              <a:rPr lang="en-US" sz="2400" b="1" baseline="-25000" dirty="0" err="1" smtClean="0">
                <a:latin typeface="Comic Sans MS"/>
                <a:cs typeface="Comic Sans MS"/>
              </a:rPr>
              <a:t>DIS</a:t>
            </a:r>
            <a:r>
              <a:rPr lang="en-US" sz="2400" b="1" dirty="0" smtClean="0">
                <a:latin typeface="Comic Sans MS"/>
                <a:cs typeface="Comic Sans MS"/>
              </a:rPr>
              <a:t> = </a:t>
            </a:r>
            <a:r>
              <a:rPr lang="en-US" sz="2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-</a:t>
            </a:r>
            <a:r>
              <a:rPr lang="en-US" sz="2400" dirty="0">
                <a:latin typeface="Comic Sans MS"/>
                <a:cs typeface="Comic Sans MS"/>
              </a:rPr>
              <a:t> </a:t>
            </a:r>
            <a:r>
              <a:rPr lang="en-US" sz="2400" b="1" dirty="0" err="1" smtClean="0">
                <a:latin typeface="Comic Sans MS"/>
                <a:cs typeface="Comic Sans MS"/>
              </a:rPr>
              <a:t>Sivers</a:t>
            </a:r>
            <a:r>
              <a:rPr lang="en-US" sz="2400" b="1" dirty="0" smtClean="0">
                <a:latin typeface="Comic Sans MS"/>
                <a:cs typeface="Comic Sans MS"/>
              </a:rPr>
              <a:t> (DY or W or Z)</a:t>
            </a:r>
            <a:endParaRPr lang="en-US" sz="2400" b="1" baseline="-25000" dirty="0">
              <a:latin typeface="Comic Sans MS"/>
              <a:cs typeface="Comic Sans MS"/>
            </a:endParaRPr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1686194" y="864976"/>
            <a:ext cx="2101520" cy="584776"/>
          </a:xfrm>
          <a:prstGeom prst="rect">
            <a:avLst/>
          </a:prstGeom>
          <a:noFill/>
          <a:ln w="28575">
            <a:solidFill>
              <a:srgbClr val="FFFFFF"/>
            </a:solidFill>
            <a:miter lim="800000"/>
            <a:headEnd/>
            <a:tailEnd/>
          </a:ln>
          <a:effectLst>
            <a:glow rad="25400">
              <a:srgbClr val="0000FF">
                <a:alpha val="98000"/>
              </a:srgbClr>
            </a:glow>
          </a:effectLst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en-US" sz="1600" b="1" dirty="0">
                <a:solidFill>
                  <a:srgbClr val="FF0000"/>
                </a:solidFill>
                <a:latin typeface="Comic Sans MS"/>
                <a:cs typeface="Comic Sans MS"/>
              </a:rPr>
              <a:t>DIS:</a:t>
            </a:r>
            <a:r>
              <a:rPr lang="en-US" sz="16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 </a:t>
            </a:r>
            <a:r>
              <a:rPr lang="en-US" sz="1600" dirty="0" err="1" smtClean="0">
                <a:solidFill>
                  <a:srgbClr val="0000FF"/>
                </a:solidFill>
                <a:latin typeface="Symbol" charset="2"/>
                <a:cs typeface="Symbol" charset="2"/>
              </a:rPr>
              <a:t>g</a:t>
            </a:r>
            <a:r>
              <a:rPr lang="en-US" sz="1600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q</a:t>
            </a:r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 scattering</a:t>
            </a:r>
            <a:endParaRPr lang="en-US" sz="1600" b="1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algn="ctr" eaLnBrk="0" hangingPunct="0"/>
            <a:r>
              <a:rPr lang="en-US" sz="16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attractive</a:t>
            </a:r>
            <a:r>
              <a:rPr lang="en-US" sz="1600" dirty="0">
                <a:solidFill>
                  <a:srgbClr val="0000FF"/>
                </a:solidFill>
                <a:latin typeface="Comic Sans MS"/>
                <a:cs typeface="Comic Sans MS"/>
              </a:rPr>
              <a:t> </a:t>
            </a:r>
            <a:r>
              <a:rPr lang="en-US" sz="16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FSI</a:t>
            </a:r>
            <a:endParaRPr lang="en-US" sz="1600" b="1" dirty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grpSp>
        <p:nvGrpSpPr>
          <p:cNvPr id="4" name="Group 41"/>
          <p:cNvGrpSpPr/>
          <p:nvPr/>
        </p:nvGrpSpPr>
        <p:grpSpPr>
          <a:xfrm>
            <a:off x="5564530" y="864976"/>
            <a:ext cx="2172189" cy="584776"/>
            <a:chOff x="4160936" y="3754928"/>
            <a:chExt cx="2172189" cy="584776"/>
          </a:xfrm>
        </p:grpSpPr>
        <p:sp>
          <p:nvSpPr>
            <p:cNvPr id="34" name="Text Box 5"/>
            <p:cNvSpPr txBox="1">
              <a:spLocks noChangeArrowheads="1"/>
            </p:cNvSpPr>
            <p:nvPr/>
          </p:nvSpPr>
          <p:spPr bwMode="auto">
            <a:xfrm>
              <a:off x="4160936" y="3754928"/>
              <a:ext cx="2172189" cy="584776"/>
            </a:xfrm>
            <a:prstGeom prst="rect">
              <a:avLst/>
            </a:prstGeom>
            <a:noFill/>
            <a:ln w="28575">
              <a:solidFill>
                <a:srgbClr val="FFFFFF"/>
              </a:solidFill>
              <a:miter lim="800000"/>
              <a:headEnd/>
              <a:tailEnd/>
            </a:ln>
            <a:effectLst>
              <a:glow rad="25400">
                <a:srgbClr val="0000FF">
                  <a:alpha val="98000"/>
                </a:srgbClr>
              </a:glow>
            </a:effectLst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 eaLnBrk="0" hangingPunct="0"/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pp:</a:t>
              </a:r>
              <a:r>
                <a:rPr lang="en-US" sz="1600" b="1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      </a:t>
              </a:r>
              <a:r>
                <a:rPr lang="en-US" sz="1600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 annihilation</a:t>
              </a:r>
              <a:endParaRPr lang="en-US" sz="1600" b="1" dirty="0" smtClean="0">
                <a:solidFill>
                  <a:srgbClr val="0000FF"/>
                </a:solidFill>
                <a:latin typeface="Comic Sans MS"/>
                <a:cs typeface="Comic Sans MS"/>
              </a:endParaRPr>
            </a:p>
            <a:p>
              <a:pPr algn="ctr" eaLnBrk="0" hangingPunct="0"/>
              <a:r>
                <a:rPr lang="en-US" sz="1600" b="1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repulsive</a:t>
              </a:r>
              <a:r>
                <a:rPr lang="en-US" sz="1600" dirty="0">
                  <a:solidFill>
                    <a:srgbClr val="0000FF"/>
                  </a:solidFill>
                  <a:latin typeface="Comic Sans MS"/>
                  <a:cs typeface="Comic Sans MS"/>
                </a:rPr>
                <a:t> </a:t>
              </a:r>
              <a:r>
                <a:rPr lang="en-US" sz="1600" b="1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ISI</a:t>
              </a:r>
              <a:endParaRPr lang="en-US" sz="1600" b="1" dirty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  <p:graphicFrame>
          <p:nvGraphicFramePr>
            <p:cNvPr id="40" name="Object 39"/>
            <p:cNvGraphicFramePr>
              <a:graphicFrameLocks noChangeAspect="1"/>
            </p:cNvGraphicFramePr>
            <p:nvPr/>
          </p:nvGraphicFramePr>
          <p:xfrm>
            <a:off x="4647369" y="3775924"/>
            <a:ext cx="484187" cy="3222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9973" name="Equation" r:id="rId4" imgW="266700" imgH="177800" progId="Equation.3">
                    <p:embed/>
                  </p:oleObj>
                </mc:Choice>
                <mc:Fallback>
                  <p:oleObj name="Equation" r:id="rId4" imgW="266700" imgH="1778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47369" y="3775924"/>
                          <a:ext cx="484187" cy="3222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1" name="TextBox 40"/>
          <p:cNvSpPr txBox="1"/>
          <p:nvPr/>
        </p:nvSpPr>
        <p:spPr>
          <a:xfrm>
            <a:off x="55014" y="4233082"/>
            <a:ext cx="83227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critical test for our understanding of TMD’s and TMD factorization</a:t>
            </a:r>
          </a:p>
        </p:txBody>
      </p:sp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-334453" y="3711575"/>
            <a:ext cx="9144000" cy="6096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The much discussed sign change of the </a:t>
            </a:r>
            <a:r>
              <a:rPr lang="en-US" sz="2400" dirty="0" err="1" smtClean="0"/>
              <a:t>Sivers</a:t>
            </a:r>
            <a:r>
              <a:rPr lang="en-US" sz="2400" dirty="0" smtClean="0"/>
              <a:t>’ function</a:t>
            </a:r>
            <a:endParaRPr lang="en-US" sz="2400" dirty="0"/>
          </a:p>
        </p:txBody>
      </p:sp>
      <p:sp>
        <p:nvSpPr>
          <p:cNvPr id="46" name="Rectangle 45"/>
          <p:cNvSpPr/>
          <p:nvPr/>
        </p:nvSpPr>
        <p:spPr>
          <a:xfrm>
            <a:off x="279400" y="5133896"/>
            <a:ext cx="4292598" cy="1077218"/>
          </a:xfrm>
          <a:prstGeom prst="rect">
            <a:avLst/>
          </a:prstGeom>
          <a:ln w="41275" cmpd="dbl">
            <a:solidFill>
              <a:srgbClr val="008000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 smtClean="0">
                <a:solidFill>
                  <a:srgbClr val="0000FF"/>
                </a:solidFill>
              </a:rPr>
              <a:t>Advantages of weak boson production</a:t>
            </a:r>
          </a:p>
          <a:p>
            <a:pPr marL="228600" indent="-228600">
              <a:spcAft>
                <a:spcPts val="600"/>
              </a:spcAft>
              <a:buFont typeface="Wingdings" charset="2"/>
              <a:buChar char="Ø"/>
            </a:pPr>
            <a:r>
              <a:rPr lang="en-US" dirty="0" smtClean="0"/>
              <a:t>Very low background</a:t>
            </a:r>
          </a:p>
          <a:p>
            <a:pPr marL="228600" indent="-228600">
              <a:spcAft>
                <a:spcPts val="600"/>
              </a:spcAft>
              <a:buFont typeface="Wingdings" charset="2"/>
              <a:buChar char="Ø"/>
            </a:pPr>
            <a:r>
              <a:rPr lang="en-US" dirty="0" smtClean="0"/>
              <a:t>Very high Q</a:t>
            </a:r>
            <a:r>
              <a:rPr lang="en-US" baseline="30000" dirty="0" smtClean="0"/>
              <a:t>2</a:t>
            </a:r>
            <a:r>
              <a:rPr lang="en-US" dirty="0" smtClean="0"/>
              <a:t>-scale (~ W/Z boson mass)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724400" y="4930696"/>
            <a:ext cx="4267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sym typeface="Wingdings"/>
              </a:rPr>
              <a:t>RHIC 2017: </a:t>
            </a:r>
            <a:r>
              <a:rPr lang="en-US" sz="2000" b="1" dirty="0" smtClean="0">
                <a:solidFill>
                  <a:srgbClr val="000000"/>
                </a:solidFill>
                <a:sym typeface="Wingdings"/>
              </a:rPr>
              <a:t>d</a:t>
            </a:r>
            <a:r>
              <a:rPr lang="en-US" sz="2000" b="1" dirty="0" smtClean="0">
                <a:sym typeface="Wingdings"/>
              </a:rPr>
              <a:t>edicated p-p 510 </a:t>
            </a:r>
            <a:r>
              <a:rPr lang="en-US" sz="2000" b="1" dirty="0" err="1" smtClean="0">
                <a:sym typeface="Wingdings"/>
              </a:rPr>
              <a:t>GeV</a:t>
            </a:r>
            <a:r>
              <a:rPr lang="en-US" sz="2000" b="1" dirty="0" smtClean="0">
                <a:sym typeface="Wingdings"/>
              </a:rPr>
              <a:t> run (</a:t>
            </a:r>
            <a:r>
              <a:rPr lang="en-US" sz="2000" b="1" dirty="0" err="1" smtClean="0">
                <a:sym typeface="Wingdings"/>
              </a:rPr>
              <a:t>Lumi_int</a:t>
            </a:r>
            <a:r>
              <a:rPr lang="en-US" sz="2000" b="1" dirty="0" smtClean="0">
                <a:sym typeface="Wingdings"/>
              </a:rPr>
              <a:t>= 400 pb</a:t>
            </a:r>
            <a:r>
              <a:rPr lang="en-US" sz="2000" b="1" baseline="30000" dirty="0" smtClean="0">
                <a:sym typeface="Wingdings"/>
              </a:rPr>
              <a:t>-1</a:t>
            </a:r>
            <a:r>
              <a:rPr lang="en-US" sz="2000" b="1" dirty="0" smtClean="0">
                <a:sym typeface="Wingdings"/>
              </a:rPr>
              <a:t>) </a:t>
            </a:r>
          </a:p>
          <a:p>
            <a:r>
              <a:rPr lang="en-US" sz="2000" b="1" dirty="0" smtClean="0">
                <a:solidFill>
                  <a:srgbClr val="FF0000"/>
                </a:solidFill>
                <a:sym typeface="Wingdings"/>
              </a:rPr>
              <a:t>STAR </a:t>
            </a:r>
            <a:r>
              <a:rPr lang="en-US" sz="2000" b="1" dirty="0" smtClean="0">
                <a:solidFill>
                  <a:srgbClr val="FF0000"/>
                </a:solidFill>
                <a:sym typeface="Wingdings"/>
              </a:rPr>
              <a:t>goal:</a:t>
            </a:r>
            <a:r>
              <a:rPr lang="en-US" dirty="0" smtClean="0">
                <a:sym typeface="Wingdings"/>
              </a:rPr>
              <a:t> </a:t>
            </a:r>
            <a:r>
              <a:rPr lang="en-US" b="1" i="1" dirty="0" smtClean="0">
                <a:sym typeface="Wingdings"/>
              </a:rPr>
              <a:t>measure sign change and pin down TMD-evolution</a:t>
            </a:r>
            <a:r>
              <a:rPr lang="en-US" i="1" dirty="0" smtClean="0">
                <a:sym typeface="Wingdings"/>
              </a:rPr>
              <a:t> by measuring A</a:t>
            </a:r>
            <a:r>
              <a:rPr lang="en-US" i="1" baseline="-25000" dirty="0" smtClean="0">
                <a:sym typeface="Wingdings"/>
              </a:rPr>
              <a:t>N</a:t>
            </a:r>
            <a:r>
              <a:rPr lang="en-US" i="1" dirty="0" smtClean="0">
                <a:sym typeface="Wingdings"/>
              </a:rPr>
              <a:t> for all the processes: </a:t>
            </a:r>
            <a:r>
              <a:rPr lang="en-US" dirty="0" smtClean="0">
                <a:solidFill>
                  <a:srgbClr val="0000FF"/>
                </a:solidFill>
                <a:latin typeface="Symbol" charset="2"/>
                <a:cs typeface="Symbol" charset="2"/>
                <a:sym typeface="Wingdings"/>
              </a:rPr>
              <a:t>g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, W</a:t>
            </a:r>
            <a:r>
              <a:rPr lang="en-US" baseline="30000" dirty="0" smtClean="0">
                <a:solidFill>
                  <a:srgbClr val="0000FF"/>
                </a:solidFill>
                <a:sym typeface="Wingdings"/>
              </a:rPr>
              <a:t>±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, Z</a:t>
            </a:r>
            <a:r>
              <a:rPr lang="en-US" baseline="30000" dirty="0" smtClean="0">
                <a:solidFill>
                  <a:srgbClr val="0000FF"/>
                </a:solidFill>
                <a:sym typeface="Wingdings"/>
              </a:rPr>
              <a:t>0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, DY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5014" y="4510227"/>
            <a:ext cx="9039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NSAC performance milestone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</a:rPr>
              <a:t>for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</a:rPr>
              <a:t>hadron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</a:rPr>
              <a:t>physics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142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1" grpId="0"/>
      <p:bldP spid="43" grpId="0"/>
      <p:bldP spid="46" grpId="0" animBg="1"/>
      <p:bldP spid="4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28,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S. Fazio - DIS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44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97884" y="240280"/>
            <a:ext cx="7760316" cy="514887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lang="en-US" sz="3200" noProof="0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St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rategy</a:t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43538" y="825500"/>
            <a:ext cx="376256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7800" indent="-177800"/>
            <a:r>
              <a:rPr lang="en-US" sz="2000" b="1" dirty="0" smtClean="0"/>
              <a:t>Ingredients for the analysis</a:t>
            </a:r>
            <a:endParaRPr lang="en-US" sz="2000" b="1" dirty="0" smtClean="0">
              <a:solidFill>
                <a:srgbClr val="FF0000"/>
              </a:solidFill>
            </a:endParaRPr>
          </a:p>
          <a:p>
            <a:pPr marL="177800" indent="-177800">
              <a:buFont typeface="Arial"/>
              <a:buChar char="•"/>
            </a:pPr>
            <a:r>
              <a:rPr lang="en-US" sz="2000" dirty="0" smtClean="0">
                <a:solidFill>
                  <a:srgbClr val="FF0000"/>
                </a:solidFill>
              </a:rPr>
              <a:t>Isolated electron</a:t>
            </a:r>
            <a:endParaRPr lang="en-US" sz="2000" dirty="0" smtClean="0"/>
          </a:p>
          <a:p>
            <a:pPr marL="177800" indent="-177800">
              <a:buFont typeface="Arial"/>
              <a:buChar char="•"/>
            </a:pPr>
            <a:r>
              <a:rPr lang="en-US" sz="2000" dirty="0" smtClean="0"/>
              <a:t>neutrino (not measured directly)</a:t>
            </a:r>
          </a:p>
          <a:p>
            <a:pPr marL="177800" indent="-177800">
              <a:buFont typeface="Arial"/>
              <a:buChar char="•"/>
            </a:pPr>
            <a:r>
              <a:rPr lang="en-US" sz="2000" dirty="0" err="1" smtClean="0">
                <a:solidFill>
                  <a:srgbClr val="008000"/>
                </a:solidFill>
              </a:rPr>
              <a:t>Hadronic</a:t>
            </a:r>
            <a:r>
              <a:rPr lang="en-US" sz="2000" dirty="0" smtClean="0">
                <a:solidFill>
                  <a:srgbClr val="008000"/>
                </a:solidFill>
              </a:rPr>
              <a:t> recoil</a:t>
            </a:r>
            <a:endParaRPr lang="en-US" sz="2000" dirty="0" smtClean="0"/>
          </a:p>
        </p:txBody>
      </p:sp>
      <p:pic>
        <p:nvPicPr>
          <p:cNvPr id="8" name="Picture 7" descr="W_production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18" y="787400"/>
            <a:ext cx="3194050" cy="2468389"/>
          </a:xfrm>
          <a:prstGeom prst="rect">
            <a:avLst/>
          </a:prstGeom>
        </p:spPr>
      </p:pic>
      <p:sp>
        <p:nvSpPr>
          <p:cNvPr id="11" name="Oval 10"/>
          <p:cNvSpPr/>
          <p:nvPr/>
        </p:nvSpPr>
        <p:spPr>
          <a:xfrm>
            <a:off x="2378161" y="2196024"/>
            <a:ext cx="554908" cy="45788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567110" y="1051910"/>
            <a:ext cx="606833" cy="291272"/>
          </a:xfrm>
          <a:prstGeom prst="ellipse">
            <a:avLst/>
          </a:prstGeom>
          <a:noFill/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567110" y="2457470"/>
            <a:ext cx="606833" cy="291272"/>
          </a:xfrm>
          <a:prstGeom prst="ellipse">
            <a:avLst/>
          </a:prstGeom>
          <a:noFill/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33734" y="3166334"/>
            <a:ext cx="57809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92100" indent="-292100">
              <a:buFont typeface="Wingdings" charset="2"/>
              <a:buChar char="q"/>
            </a:pPr>
            <a:r>
              <a:rPr lang="en-US" b="1" dirty="0" smtClean="0"/>
              <a:t>Select events with the W-signature (</a:t>
            </a:r>
            <a:r>
              <a:rPr lang="en-US" b="1" dirty="0" smtClean="0">
                <a:solidFill>
                  <a:srgbClr val="FF0000"/>
                </a:solidFill>
              </a:rPr>
              <a:t>STEP 1</a:t>
            </a:r>
            <a:r>
              <a:rPr lang="en-US" b="1" dirty="0" smtClean="0"/>
              <a:t>)</a:t>
            </a:r>
          </a:p>
          <a:p>
            <a:pPr marL="685800" lvl="1" indent="-228600">
              <a:buFont typeface="Wingdings" charset="2"/>
              <a:buChar char="Ø"/>
            </a:pPr>
            <a:r>
              <a:rPr lang="en-US" dirty="0" smtClean="0"/>
              <a:t>Isolated high P</a:t>
            </a:r>
            <a:r>
              <a:rPr lang="en-US" baseline="-25000" dirty="0" smtClean="0"/>
              <a:t>T</a:t>
            </a:r>
            <a:r>
              <a:rPr lang="en-US" dirty="0" smtClean="0"/>
              <a:t> electron </a:t>
            </a:r>
          </a:p>
          <a:p>
            <a:pPr marL="228600" indent="-228600">
              <a:buFont typeface="Wingdings" charset="2"/>
              <a:buChar char="q"/>
            </a:pPr>
            <a:r>
              <a:rPr lang="en-US" b="1" dirty="0" smtClean="0"/>
              <a:t>Neutrino transverse momentum is reconstructed from missing P</a:t>
            </a:r>
            <a:r>
              <a:rPr lang="en-US" b="1" baseline="-25000" dirty="0" smtClean="0"/>
              <a:t>T </a:t>
            </a:r>
            <a:r>
              <a:rPr lang="en-US" b="1" dirty="0" smtClean="0"/>
              <a:t>(</a:t>
            </a:r>
            <a:r>
              <a:rPr lang="en-US" b="1" dirty="0" smtClean="0">
                <a:solidFill>
                  <a:srgbClr val="FF0000"/>
                </a:solidFill>
              </a:rPr>
              <a:t>Step 2</a:t>
            </a:r>
            <a:r>
              <a:rPr lang="en-US" b="1" dirty="0" smtClean="0"/>
              <a:t>)</a:t>
            </a:r>
          </a:p>
          <a:p>
            <a:pPr marL="228600" indent="-228600">
              <a:buFont typeface="Wingdings" charset="2"/>
              <a:buChar char="q"/>
            </a:pPr>
            <a:endParaRPr lang="en-US" baseline="-25000" dirty="0" smtClean="0"/>
          </a:p>
          <a:p>
            <a:pPr marL="228600" indent="-228600">
              <a:buFont typeface="Wingdings" charset="2"/>
              <a:buChar char="q"/>
            </a:pPr>
            <a:endParaRPr lang="en-US" baseline="-25000" dirty="0" smtClean="0"/>
          </a:p>
          <a:p>
            <a:endParaRPr lang="en-US" baseline="-25000" dirty="0" smtClean="0"/>
          </a:p>
          <a:p>
            <a:pPr marL="228600" indent="-228600">
              <a:buFont typeface="Wingdings" charset="2"/>
              <a:buChar char="q"/>
            </a:pPr>
            <a:r>
              <a:rPr lang="en-US" b="1" dirty="0" smtClean="0"/>
              <a:t>Neutrino’s longitudinal momentum is reconstructed from the decay kinematics (</a:t>
            </a:r>
            <a:r>
              <a:rPr lang="en-US" b="1" dirty="0" smtClean="0">
                <a:solidFill>
                  <a:srgbClr val="FF0000"/>
                </a:solidFill>
              </a:rPr>
              <a:t>Step 3</a:t>
            </a:r>
            <a:r>
              <a:rPr lang="en-US" b="1" dirty="0" smtClean="0"/>
              <a:t>)</a:t>
            </a: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0174788"/>
              </p:ext>
            </p:extLst>
          </p:nvPr>
        </p:nvGraphicFramePr>
        <p:xfrm>
          <a:off x="2766168" y="4121751"/>
          <a:ext cx="1570649" cy="7139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1017" name="Equation" r:id="rId4" imgW="838200" imgH="381000" progId="Equation.3">
                  <p:embed/>
                </p:oleObj>
              </mc:Choice>
              <mc:Fallback>
                <p:oleObj name="Equation" r:id="rId4" imgW="8382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6168" y="4121751"/>
                        <a:ext cx="1570649" cy="713932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155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4760838"/>
              </p:ext>
            </p:extLst>
          </p:nvPr>
        </p:nvGraphicFramePr>
        <p:xfrm>
          <a:off x="579299" y="5518150"/>
          <a:ext cx="318928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1018" name="Equation" r:id="rId6" imgW="1803400" imgH="266700" progId="Equation.3">
                  <p:embed/>
                </p:oleObj>
              </mc:Choice>
              <mc:Fallback>
                <p:oleObj name="Equation" r:id="rId6" imgW="1803400" imgH="266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299" y="5518150"/>
                        <a:ext cx="3189287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429000" y="254756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933069" y="2186662"/>
            <a:ext cx="62109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FF"/>
                </a:solidFill>
              </a:rPr>
              <a:t>W boson momentum reconstruction technique well tested at </a:t>
            </a:r>
            <a:r>
              <a:rPr lang="en-US" b="1" dirty="0" err="1" smtClean="0">
                <a:solidFill>
                  <a:srgbClr val="0000FF"/>
                </a:solidFill>
              </a:rPr>
              <a:t>FermiLab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en-US" b="1" dirty="0" smtClean="0">
                <a:solidFill>
                  <a:srgbClr val="0000FF"/>
                </a:solidFill>
              </a:rPr>
              <a:t>and LHC </a:t>
            </a:r>
          </a:p>
          <a:p>
            <a:pPr algn="ctr"/>
            <a:r>
              <a:rPr lang="en-US" sz="1600" b="1" dirty="0" smtClean="0"/>
              <a:t>[CDF: PRD </a:t>
            </a:r>
            <a:r>
              <a:rPr lang="en-US" sz="1600" b="1" dirty="0"/>
              <a:t>70, 032004 (2004)</a:t>
            </a:r>
            <a:r>
              <a:rPr lang="en-US" sz="1600" b="1" dirty="0" smtClean="0"/>
              <a:t>; ATLAS</a:t>
            </a:r>
            <a:r>
              <a:rPr lang="en-US" sz="1600" b="1" dirty="0"/>
              <a:t>:  JHEP 1012 (2010) 060] 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6080477" y="3433589"/>
            <a:ext cx="2936523" cy="2975418"/>
            <a:chOff x="194418" y="3403600"/>
            <a:chExt cx="2936523" cy="2975418"/>
          </a:xfrm>
        </p:grpSpPr>
        <p:pic>
          <p:nvPicPr>
            <p:cNvPr id="29" name="Picture 28" descr="event.pn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08078" y="3736254"/>
              <a:ext cx="2822863" cy="1975024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283318" y="5794242"/>
              <a:ext cx="2311400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8000"/>
                  </a:solidFill>
                </a:rPr>
                <a:t>TPC</a:t>
              </a:r>
              <a:r>
                <a:rPr lang="en-US" sz="1600" b="1" dirty="0" smtClean="0">
                  <a:solidFill>
                    <a:srgbClr val="FF0000"/>
                  </a:solidFill>
                </a:rPr>
                <a:t> </a:t>
              </a:r>
              <a:r>
                <a:rPr lang="en-US" sz="1600" b="1" dirty="0" smtClean="0"/>
                <a:t>(|</a:t>
              </a:r>
              <a:r>
                <a:rPr lang="en-US" sz="1600" b="1" dirty="0" err="1" smtClean="0"/>
                <a:t>η</a:t>
              </a:r>
              <a:r>
                <a:rPr lang="en-US" sz="1600" b="1" dirty="0" smtClean="0"/>
                <a:t>| &lt; 1.4)</a:t>
              </a:r>
            </a:p>
            <a:p>
              <a:pPr algn="ctr"/>
              <a:r>
                <a:rPr lang="en-US" sz="1600" b="1" dirty="0" smtClean="0">
                  <a:solidFill>
                    <a:srgbClr val="3366FF"/>
                  </a:solidFill>
                </a:rPr>
                <a:t>Barrel EMCAL </a:t>
              </a:r>
              <a:r>
                <a:rPr lang="en-US" sz="1600" b="1" dirty="0" smtClean="0"/>
                <a:t>(|</a:t>
              </a:r>
              <a:r>
                <a:rPr lang="en-US" sz="1600" b="1" dirty="0" err="1" smtClean="0"/>
                <a:t>η</a:t>
              </a:r>
              <a:r>
                <a:rPr lang="en-US" sz="1600" b="1" dirty="0" smtClean="0"/>
                <a:t>| &lt; 1)</a:t>
              </a:r>
            </a:p>
          </p:txBody>
        </p:sp>
        <p:cxnSp>
          <p:nvCxnSpPr>
            <p:cNvPr id="32" name="Straight Arrow Connector 31"/>
            <p:cNvCxnSpPr/>
            <p:nvPr/>
          </p:nvCxnSpPr>
          <p:spPr>
            <a:xfrm rot="5400000" flipH="1" flipV="1">
              <a:off x="-82550" y="4565650"/>
              <a:ext cx="2159000" cy="9017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/>
            <p:nvPr/>
          </p:nvCxnSpPr>
          <p:spPr>
            <a:xfrm rot="5400000" flipH="1" flipV="1">
              <a:off x="623310" y="4755324"/>
              <a:ext cx="1361895" cy="830508"/>
            </a:xfrm>
            <a:prstGeom prst="straightConnector1">
              <a:avLst/>
            </a:prstGeom>
            <a:ln>
              <a:solidFill>
                <a:srgbClr val="008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194418" y="3403600"/>
              <a:ext cx="26997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The STAR detector @ RHIC</a:t>
              </a:r>
              <a:endParaRPr 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2325750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28,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S. Fazio - DIS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5BBAB1DB-3EEE-774A-AAE9-210163023056}" type="slidenum">
              <a:rPr lang="en-US" smtClean="0"/>
              <a:pPr/>
              <a:t>45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2550" y="918815"/>
            <a:ext cx="508635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92100" indent="-292100"/>
            <a:r>
              <a:rPr lang="en-US" sz="2000" b="1" dirty="0" smtClean="0">
                <a:solidFill>
                  <a:srgbClr val="0000FF"/>
                </a:solidFill>
              </a:rPr>
              <a:t>Monte Carlo</a:t>
            </a:r>
            <a:endParaRPr lang="en-US" sz="2000" b="1" dirty="0" smtClean="0">
              <a:solidFill>
                <a:srgbClr val="FF0000"/>
              </a:solidFill>
              <a:sym typeface="Wingdings"/>
            </a:endParaRPr>
          </a:p>
          <a:p>
            <a:pPr marL="292100" indent="-292100">
              <a:buFont typeface="Wingdings" pitchFamily="12" charset="2"/>
              <a:buChar char="à"/>
            </a:pPr>
            <a:r>
              <a:rPr lang="en-US" b="1" dirty="0" smtClean="0">
                <a:solidFill>
                  <a:srgbClr val="FF0000"/>
                </a:solidFill>
                <a:sym typeface="Wingdings"/>
              </a:rPr>
              <a:t>PYTHIA </a:t>
            </a:r>
            <a:r>
              <a:rPr lang="en-US" dirty="0" smtClean="0">
                <a:sym typeface="Wingdings"/>
              </a:rPr>
              <a:t>reconstructed through GEANT3 simulated STAR detector</a:t>
            </a:r>
          </a:p>
          <a:p>
            <a:pPr marL="292100" indent="-292100">
              <a:buFont typeface="Wingdings" pitchFamily="12" charset="2"/>
              <a:buChar char="à"/>
            </a:pPr>
            <a:r>
              <a:rPr lang="en-US" b="1" dirty="0" smtClean="0">
                <a:solidFill>
                  <a:srgbClr val="FF0000"/>
                </a:solidFill>
                <a:sym typeface="Wingdings"/>
              </a:rPr>
              <a:t>Perugia0 tune</a:t>
            </a:r>
            <a:endParaRPr lang="en-US" dirty="0" smtClean="0">
              <a:solidFill>
                <a:srgbClr val="000000"/>
              </a:solidFill>
              <a:sym typeface="Wingdings"/>
            </a:endParaRPr>
          </a:p>
          <a:p>
            <a:pPr marL="292100" indent="-292100">
              <a:buFont typeface="Wingdings" pitchFamily="-106" charset="2"/>
              <a:buChar char="à"/>
            </a:pPr>
            <a:r>
              <a:rPr lang="en-US" dirty="0" smtClean="0">
                <a:sym typeface="Wingdings"/>
              </a:rPr>
              <a:t>PYTHIA 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embedded</a:t>
            </a:r>
            <a:r>
              <a:rPr lang="en-US" dirty="0" smtClean="0">
                <a:sym typeface="Wingdings"/>
              </a:rPr>
              <a:t> into real zero-bias pp events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334001" y="791815"/>
            <a:ext cx="3784599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Data sample</a:t>
            </a:r>
          </a:p>
          <a:p>
            <a:pPr marL="169863" indent="-169863">
              <a:buClr>
                <a:srgbClr val="FF0000"/>
              </a:buClr>
              <a:buFont typeface="Arial"/>
              <a:buChar char="•"/>
            </a:pPr>
            <a:r>
              <a:rPr lang="en-US" b="1" dirty="0" err="1" smtClean="0">
                <a:solidFill>
                  <a:srgbClr val="FF0000"/>
                </a:solidFill>
              </a:rPr>
              <a:t>pp</a:t>
            </a:r>
            <a:r>
              <a:rPr lang="en-US" b="1" dirty="0" smtClean="0">
                <a:solidFill>
                  <a:srgbClr val="FF0000"/>
                </a:solidFill>
              </a:rPr>
              <a:t> – run11 transverse @ </a:t>
            </a:r>
            <a:r>
              <a:rPr lang="en-US" dirty="0" smtClean="0"/>
              <a:t> √500 </a:t>
            </a:r>
            <a:r>
              <a:rPr lang="en-US" dirty="0" err="1" smtClean="0"/>
              <a:t>GeV</a:t>
            </a:r>
            <a:r>
              <a:rPr lang="en-US" dirty="0" smtClean="0"/>
              <a:t> Integrated Luminosity </a:t>
            </a:r>
            <a:r>
              <a:rPr lang="en-US" b="1" dirty="0" smtClean="0"/>
              <a:t>~25 pb</a:t>
            </a:r>
            <a:r>
              <a:rPr lang="en-US" b="1" baseline="30000" dirty="0" smtClean="0"/>
              <a:t>-1</a:t>
            </a:r>
          </a:p>
          <a:p>
            <a:pPr marL="169863" indent="-169863">
              <a:buClr>
                <a:srgbClr val="FF0000"/>
              </a:buClr>
              <a:buFont typeface="Arial"/>
              <a:buChar char="•"/>
            </a:pPr>
            <a:r>
              <a:rPr lang="en-US" b="1" dirty="0" err="1">
                <a:solidFill>
                  <a:srgbClr val="FF0000"/>
                </a:solidFill>
              </a:rPr>
              <a:t>pp</a:t>
            </a:r>
            <a:r>
              <a:rPr lang="en-US" b="1" dirty="0">
                <a:solidFill>
                  <a:srgbClr val="FF0000"/>
                </a:solidFill>
              </a:rPr>
              <a:t> – </a:t>
            </a:r>
            <a:r>
              <a:rPr lang="en-US" b="1" dirty="0" smtClean="0">
                <a:solidFill>
                  <a:srgbClr val="FF0000"/>
                </a:solidFill>
              </a:rPr>
              <a:t>run12 long </a:t>
            </a:r>
            <a:r>
              <a:rPr lang="en-US" b="1" dirty="0">
                <a:solidFill>
                  <a:srgbClr val="FF0000"/>
                </a:solidFill>
              </a:rPr>
              <a:t>@ </a:t>
            </a:r>
            <a:r>
              <a:rPr lang="en-US" dirty="0"/>
              <a:t> √</a:t>
            </a:r>
            <a:r>
              <a:rPr lang="en-US" dirty="0" smtClean="0"/>
              <a:t>510 </a:t>
            </a:r>
            <a:r>
              <a:rPr lang="en-US" dirty="0" err="1" smtClean="0"/>
              <a:t>GeV</a:t>
            </a:r>
            <a:r>
              <a:rPr lang="en-US" dirty="0" smtClean="0"/>
              <a:t> Integrated luminosity: </a:t>
            </a:r>
            <a:r>
              <a:rPr lang="en-US" b="1" dirty="0" smtClean="0"/>
              <a:t>~ 77 pb</a:t>
            </a:r>
            <a:r>
              <a:rPr lang="en-US" b="1" baseline="30000" dirty="0" smtClean="0"/>
              <a:t>-1</a:t>
            </a:r>
          </a:p>
          <a:p>
            <a:pPr marL="169863" indent="-169863">
              <a:buClr>
                <a:srgbClr val="FF0000"/>
              </a:buClr>
              <a:buFont typeface="Arial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Total Int. </a:t>
            </a:r>
            <a:r>
              <a:rPr lang="en-US" b="1" dirty="0" err="1" smtClean="0">
                <a:solidFill>
                  <a:srgbClr val="FF0000"/>
                </a:solidFill>
              </a:rPr>
              <a:t>lumi</a:t>
            </a:r>
            <a:r>
              <a:rPr lang="en-US" b="1" dirty="0" smtClean="0">
                <a:solidFill>
                  <a:srgbClr val="FF0000"/>
                </a:solidFill>
              </a:rPr>
              <a:t>: 102 pb</a:t>
            </a:r>
            <a:r>
              <a:rPr lang="en-US" b="1" baseline="30000" dirty="0" smtClean="0">
                <a:solidFill>
                  <a:srgbClr val="FF0000"/>
                </a:solidFill>
              </a:rPr>
              <a:t>-1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697884" y="240280"/>
            <a:ext cx="7760316" cy="514887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Data </a:t>
            </a:r>
            <a:r>
              <a:rPr lang="en-US" sz="3200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&amp; Selection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5560968" y="2730996"/>
            <a:ext cx="3583032" cy="1750893"/>
            <a:chOff x="5560968" y="2730996"/>
            <a:chExt cx="3583032" cy="1750893"/>
          </a:xfrm>
        </p:grpSpPr>
        <p:sp>
          <p:nvSpPr>
            <p:cNvPr id="9" name="TextBox 8"/>
            <p:cNvSpPr txBox="1"/>
            <p:nvPr/>
          </p:nvSpPr>
          <p:spPr>
            <a:xfrm>
              <a:off x="5560968" y="2730996"/>
              <a:ext cx="358303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FF"/>
                  </a:solidFill>
                </a:rPr>
                <a:t>For boson-PT reconstruction </a:t>
              </a:r>
            </a:p>
            <a:p>
              <a:pPr marL="177800" indent="-177800">
                <a:buFont typeface="Arial"/>
                <a:buChar char="•"/>
              </a:pPr>
              <a:r>
                <a:rPr lang="en-US" dirty="0" smtClean="0"/>
                <a:t>Track-P</a:t>
              </a:r>
              <a:r>
                <a:rPr lang="en-US" baseline="-25000" dirty="0" smtClean="0"/>
                <a:t>T</a:t>
              </a:r>
              <a:r>
                <a:rPr lang="en-US" dirty="0" smtClean="0"/>
                <a:t> in the recoil &gt; 0.2 </a:t>
              </a:r>
              <a:r>
                <a:rPr lang="en-US" dirty="0" err="1" smtClean="0"/>
                <a:t>GeV</a:t>
              </a:r>
              <a:endParaRPr lang="en-US" dirty="0" smtClean="0"/>
            </a:p>
            <a:p>
              <a:pPr marL="177800" indent="-177800">
                <a:buFont typeface="Arial"/>
                <a:buChar char="•"/>
              </a:pPr>
              <a:r>
                <a:rPr lang="en-US" dirty="0" smtClean="0"/>
                <a:t>Total recoil-P</a:t>
              </a:r>
              <a:r>
                <a:rPr lang="en-US" baseline="-25000" dirty="0" smtClean="0"/>
                <a:t>T</a:t>
              </a:r>
              <a:r>
                <a:rPr lang="en-US" dirty="0" smtClean="0"/>
                <a:t> &gt; 0.5 </a:t>
              </a:r>
              <a:r>
                <a:rPr lang="en-US" dirty="0" err="1" smtClean="0"/>
                <a:t>GeV</a:t>
              </a:r>
              <a:r>
                <a:rPr lang="en-US" dirty="0" smtClean="0"/>
                <a:t> </a:t>
              </a:r>
              <a:endParaRPr lang="en-US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585767" y="3661152"/>
              <a:ext cx="3492500" cy="8207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FF"/>
                  </a:solidFill>
                </a:rPr>
                <a:t>For boson-PL reconstruction</a:t>
              </a:r>
            </a:p>
            <a:p>
              <a:pPr marL="285750" indent="-285750">
                <a:buFont typeface="Arial"/>
                <a:buChar char="•"/>
              </a:pPr>
              <a:r>
                <a:rPr lang="en-US" b="1" dirty="0" smtClean="0"/>
                <a:t>|W-PL| &lt; 50  -&gt;  |W-y| &lt; 0.6</a:t>
              </a:r>
              <a:endParaRPr lang="en-US" b="1" baseline="-25000" dirty="0" smtClean="0"/>
            </a:p>
            <a:p>
              <a:endParaRPr lang="en-US" sz="1400" baseline="-25000" dirty="0" smtClean="0"/>
            </a:p>
          </p:txBody>
        </p:sp>
      </p:grpSp>
      <p:grpSp>
        <p:nvGrpSpPr>
          <p:cNvPr id="22" name="Group 37"/>
          <p:cNvGrpSpPr/>
          <p:nvPr/>
        </p:nvGrpSpPr>
        <p:grpSpPr>
          <a:xfrm>
            <a:off x="5880100" y="4278689"/>
            <a:ext cx="2578100" cy="2442786"/>
            <a:chOff x="4419599" y="1517375"/>
            <a:chExt cx="4267201" cy="4521201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19599" y="1517375"/>
              <a:ext cx="4267201" cy="4521201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6610287" y="1785149"/>
              <a:ext cx="1708797" cy="668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rgbClr val="FF0000"/>
                  </a:solidFill>
                </a:rPr>
                <a:t>SIGNAL</a:t>
              </a:r>
              <a:endParaRPr 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074533" y="4717847"/>
              <a:ext cx="1678315" cy="6308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rgbClr val="FF0000"/>
                  </a:solidFill>
                </a:rPr>
                <a:t>QCD</a:t>
              </a:r>
              <a:endParaRPr lang="en-US" sz="16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07950" y="2540496"/>
            <a:ext cx="5365750" cy="3638054"/>
            <a:chOff x="107950" y="2540496"/>
            <a:chExt cx="5365750" cy="3638054"/>
          </a:xfrm>
        </p:grpSpPr>
        <p:sp>
          <p:nvSpPr>
            <p:cNvPr id="7" name="TextBox 6"/>
            <p:cNvSpPr txBox="1"/>
            <p:nvPr/>
          </p:nvSpPr>
          <p:spPr>
            <a:xfrm>
              <a:off x="107950" y="2540496"/>
              <a:ext cx="5365750" cy="3231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2000" b="1" dirty="0" smtClean="0">
                  <a:solidFill>
                    <a:srgbClr val="0000FF"/>
                  </a:solidFill>
                </a:rPr>
                <a:t>Selection Criteria – </a:t>
              </a:r>
              <a:r>
                <a:rPr lang="en-US" sz="2000" b="1" dirty="0">
                  <a:solidFill>
                    <a:srgbClr val="0000FF"/>
                  </a:solidFill>
                </a:rPr>
                <a:t>d</a:t>
              </a:r>
              <a:r>
                <a:rPr lang="en-US" sz="2000" b="1" dirty="0" smtClean="0">
                  <a:solidFill>
                    <a:srgbClr val="0000FF"/>
                  </a:solidFill>
                </a:rPr>
                <a:t>ecay electron</a:t>
              </a:r>
            </a:p>
            <a:p>
              <a:pPr marL="169863" indent="-169863">
                <a:spcAft>
                  <a:spcPts val="600"/>
                </a:spcAft>
                <a:buFont typeface="Arial"/>
                <a:buChar char="•"/>
              </a:pPr>
              <a:r>
                <a:rPr lang="en-US" b="1" dirty="0" smtClean="0">
                  <a:solidFill>
                    <a:srgbClr val="0000FF"/>
                  </a:solidFill>
                </a:rPr>
                <a:t>Isolation:</a:t>
              </a:r>
              <a:r>
                <a:rPr lang="en-US" dirty="0" smtClean="0"/>
                <a:t> (</a:t>
              </a:r>
              <a:r>
                <a:rPr lang="en-US" dirty="0" err="1" smtClean="0"/>
                <a:t>P</a:t>
              </a:r>
              <a:r>
                <a:rPr lang="en-US" baseline="30000" dirty="0" err="1" smtClean="0"/>
                <a:t>track</a:t>
              </a:r>
              <a:r>
                <a:rPr lang="en-US" dirty="0" err="1" smtClean="0"/>
                <a:t>+E</a:t>
              </a:r>
              <a:r>
                <a:rPr lang="en-US" baseline="30000" dirty="0" err="1" smtClean="0"/>
                <a:t>cluster</a:t>
              </a:r>
              <a:r>
                <a:rPr lang="en-US" dirty="0" smtClean="0"/>
                <a:t>) / </a:t>
              </a:r>
              <a:r>
                <a:rPr lang="en-US" dirty="0" err="1" smtClean="0"/>
                <a:t>Σ</a:t>
              </a:r>
              <a:r>
                <a:rPr lang="en-US" dirty="0" smtClean="0"/>
                <a:t>[</a:t>
              </a:r>
              <a:r>
                <a:rPr lang="en-US" dirty="0" err="1" smtClean="0"/>
                <a:t>P</a:t>
              </a:r>
              <a:r>
                <a:rPr lang="en-US" baseline="30000" dirty="0" err="1" smtClean="0"/>
                <a:t>tracks</a:t>
              </a:r>
              <a:r>
                <a:rPr lang="en-US" baseline="30000" dirty="0" smtClean="0"/>
                <a:t> </a:t>
              </a:r>
              <a:r>
                <a:rPr lang="en-US" dirty="0" smtClean="0"/>
                <a:t>in R=0.7 cone] &gt; 0.9 </a:t>
              </a:r>
            </a:p>
            <a:p>
              <a:pPr marL="169863" indent="-169863">
                <a:spcAft>
                  <a:spcPts val="600"/>
                </a:spcAft>
                <a:buFont typeface="Arial"/>
                <a:buChar char="•"/>
              </a:pPr>
              <a:r>
                <a:rPr lang="en-US" b="1" dirty="0" smtClean="0">
                  <a:solidFill>
                    <a:srgbClr val="0000FF"/>
                  </a:solidFill>
                </a:rPr>
                <a:t>Imbalance:</a:t>
              </a:r>
              <a:r>
                <a:rPr lang="en-US" dirty="0" smtClean="0"/>
                <a:t> no energy in opposite cone (E&lt;20 </a:t>
              </a:r>
              <a:r>
                <a:rPr lang="en-US" dirty="0" err="1" smtClean="0"/>
                <a:t>GeV</a:t>
              </a:r>
              <a:r>
                <a:rPr lang="en-US" dirty="0" smtClean="0"/>
                <a:t>)</a:t>
              </a:r>
            </a:p>
            <a:p>
              <a:pPr marL="169863" indent="-169863">
                <a:spcAft>
                  <a:spcPts val="600"/>
                </a:spcAft>
                <a:buFont typeface="Arial"/>
                <a:buChar char="•"/>
              </a:pPr>
              <a:r>
                <a:rPr lang="en-US" b="1" dirty="0" smtClean="0">
                  <a:solidFill>
                    <a:srgbClr val="0000FF"/>
                  </a:solidFill>
                </a:rPr>
                <a:t>Electron E</a:t>
              </a:r>
              <a:r>
                <a:rPr lang="en-US" b="1" baseline="-25000" dirty="0" smtClean="0">
                  <a:solidFill>
                    <a:srgbClr val="0000FF"/>
                  </a:solidFill>
                </a:rPr>
                <a:t>T</a:t>
              </a:r>
              <a:r>
                <a:rPr lang="en-US" b="1" dirty="0" smtClean="0">
                  <a:solidFill>
                    <a:srgbClr val="0000FF"/>
                  </a:solidFill>
                </a:rPr>
                <a:t> &gt; 25 </a:t>
              </a:r>
              <a:r>
                <a:rPr lang="en-US" b="1" dirty="0" err="1" smtClean="0">
                  <a:solidFill>
                    <a:srgbClr val="0000FF"/>
                  </a:solidFill>
                </a:rPr>
                <a:t>GeV</a:t>
              </a:r>
              <a:r>
                <a:rPr lang="en-US" b="1" dirty="0" smtClean="0">
                  <a:solidFill>
                    <a:srgbClr val="0000FF"/>
                  </a:solidFill>
                </a:rPr>
                <a:t> </a:t>
              </a:r>
              <a:endParaRPr lang="en-US" dirty="0" smtClean="0"/>
            </a:p>
            <a:p>
              <a:pPr marL="169863" indent="-169863">
                <a:spcAft>
                  <a:spcPts val="600"/>
                </a:spcAft>
                <a:buFont typeface="Arial"/>
                <a:buChar char="•"/>
              </a:pPr>
              <a:r>
                <a:rPr lang="en-US" dirty="0" smtClean="0"/>
                <a:t>Electron Track |</a:t>
              </a:r>
              <a:r>
                <a:rPr lang="en-US" dirty="0" err="1" smtClean="0"/>
                <a:t>η</a:t>
              </a:r>
              <a:r>
                <a:rPr lang="en-US" dirty="0" smtClean="0"/>
                <a:t>| &lt; 1</a:t>
              </a:r>
            </a:p>
            <a:p>
              <a:pPr marL="177800" indent="-177800">
                <a:spcAft>
                  <a:spcPts val="600"/>
                </a:spcAft>
                <a:buFont typeface="Arial"/>
                <a:buChar char="•"/>
              </a:pPr>
              <a:r>
                <a:rPr lang="en-US" dirty="0" smtClean="0"/>
                <a:t>|Z-vertex|&lt;100 cm</a:t>
              </a:r>
            </a:p>
            <a:p>
              <a:pPr marL="177800" indent="-177800">
                <a:spcAft>
                  <a:spcPts val="600"/>
                </a:spcAft>
                <a:buFont typeface="Arial"/>
                <a:buChar char="•"/>
              </a:pPr>
              <a:r>
                <a:rPr lang="en-US" b="1" dirty="0" smtClean="0">
                  <a:solidFill>
                    <a:srgbClr val="0000FF"/>
                  </a:solidFill>
                </a:rPr>
                <a:t>Charge separation </a:t>
              </a:r>
              <a:r>
                <a:rPr lang="en-US" dirty="0" smtClean="0"/>
                <a:t>(avoids charge misidentification):</a:t>
              </a:r>
            </a:p>
            <a:p>
              <a:pPr marL="177800" indent="-177800">
                <a:spcAft>
                  <a:spcPts val="600"/>
                </a:spcAft>
              </a:pPr>
              <a:r>
                <a:rPr lang="en-US" dirty="0" smtClean="0"/>
                <a:t>   0.4 &lt; |Charge (TPC) </a:t>
              </a:r>
              <a:r>
                <a:rPr lang="en-US" dirty="0" err="1" smtClean="0"/>
                <a:t>x</a:t>
              </a:r>
              <a:r>
                <a:rPr lang="en-US" dirty="0" smtClean="0"/>
                <a:t> E</a:t>
              </a:r>
              <a:r>
                <a:rPr lang="en-US" baseline="-25000" dirty="0" smtClean="0"/>
                <a:t>T</a:t>
              </a:r>
              <a:r>
                <a:rPr lang="en-US" dirty="0" smtClean="0"/>
                <a:t> (EMC) / P</a:t>
              </a:r>
              <a:r>
                <a:rPr lang="en-US" baseline="-25000" dirty="0" smtClean="0"/>
                <a:t>T</a:t>
              </a:r>
              <a:r>
                <a:rPr lang="en-US" dirty="0" smtClean="0"/>
                <a:t> (TPC)| &lt; 1.8</a:t>
              </a:r>
            </a:p>
            <a:p>
              <a:pPr marL="177800" indent="-177800">
                <a:spcAft>
                  <a:spcPts val="600"/>
                </a:spcAft>
                <a:buFont typeface="Arial"/>
                <a:buChar char="•"/>
              </a:pPr>
              <a:r>
                <a:rPr lang="en-US" dirty="0" smtClean="0"/>
                <a:t>Signed P</a:t>
              </a:r>
              <a:r>
                <a:rPr lang="en-US" baseline="-25000" dirty="0" smtClean="0"/>
                <a:t>T</a:t>
              </a:r>
              <a:r>
                <a:rPr lang="en-US" dirty="0" smtClean="0"/>
                <a:t> balance &gt; 18 </a:t>
              </a:r>
              <a:r>
                <a:rPr lang="en-US" dirty="0" err="1" smtClean="0"/>
                <a:t>GeV</a:t>
              </a:r>
              <a:r>
                <a:rPr lang="en-US" dirty="0" smtClean="0"/>
                <a:t> (</a:t>
              </a:r>
              <a:r>
                <a:rPr lang="en-US" b="1" dirty="0" smtClean="0">
                  <a:solidFill>
                    <a:srgbClr val="0000FF"/>
                  </a:solidFill>
                </a:rPr>
                <a:t>rejects QCD Background</a:t>
              </a:r>
              <a:r>
                <a:rPr lang="en-US" dirty="0" smtClean="0"/>
                <a:t>)</a:t>
              </a:r>
            </a:p>
          </p:txBody>
        </p:sp>
        <p:graphicFrame>
          <p:nvGraphicFramePr>
            <p:cNvPr id="26" name="Object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50444518"/>
                </p:ext>
              </p:extLst>
            </p:nvPr>
          </p:nvGraphicFramePr>
          <p:xfrm>
            <a:off x="1949450" y="5745095"/>
            <a:ext cx="2025650" cy="4334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021" name="Equation" r:id="rId4" imgW="1244600" imgH="266700" progId="Equation.3">
                    <p:embed/>
                  </p:oleObj>
                </mc:Choice>
                <mc:Fallback>
                  <p:oleObj name="Equation" r:id="rId4" imgW="1244600" imgH="2667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49450" y="5745095"/>
                          <a:ext cx="2025650" cy="433455"/>
                        </a:xfrm>
                        <a:prstGeom prst="rect">
                          <a:avLst/>
                        </a:prstGeom>
                        <a:noFill/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42672550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1" r="7153"/>
          <a:stretch/>
        </p:blipFill>
        <p:spPr>
          <a:xfrm>
            <a:off x="23809" y="2095500"/>
            <a:ext cx="3214690" cy="37846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28,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S. Fazio - DIS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46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97884" y="240280"/>
            <a:ext cx="7760316" cy="514887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lang="en-US" sz="3200" dirty="0" smtClean="0">
                <a:solidFill>
                  <a:srgbClr val="0000FF"/>
                </a:solidFill>
              </a:rPr>
              <a:t>A</a:t>
            </a:r>
            <a:r>
              <a:rPr lang="en-US" sz="3200" baseline="-25000" dirty="0" smtClean="0">
                <a:solidFill>
                  <a:srgbClr val="0000FF"/>
                </a:solidFill>
              </a:rPr>
              <a:t>N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0809" y="940137"/>
            <a:ext cx="43211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We use the “left-right” formula to cancel dependencies on geometry and </a:t>
            </a:r>
            <a:r>
              <a:rPr lang="en-US" b="1" dirty="0" smtClean="0">
                <a:solidFill>
                  <a:srgbClr val="0000FF"/>
                </a:solidFill>
              </a:rPr>
              <a:t>luminosity</a:t>
            </a:r>
            <a:endParaRPr lang="en-US" b="1" dirty="0"/>
          </a:p>
        </p:txBody>
      </p:sp>
      <p:graphicFrame>
        <p:nvGraphicFramePr>
          <p:cNvPr id="11776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6233780"/>
              </p:ext>
            </p:extLst>
          </p:nvPr>
        </p:nvGraphicFramePr>
        <p:xfrm>
          <a:off x="4889500" y="798139"/>
          <a:ext cx="2616200" cy="8200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45" name="Equation" r:id="rId4" imgW="1866900" imgH="546100" progId="Equation.3">
                  <p:embed/>
                </p:oleObj>
              </mc:Choice>
              <mc:Fallback>
                <p:oleObj name="Equation" r:id="rId4" imgW="1866900" imgH="546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9500" y="798139"/>
                        <a:ext cx="2616200" cy="82007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7" r="8862"/>
          <a:stretch/>
        </p:blipFill>
        <p:spPr>
          <a:xfrm>
            <a:off x="3136899" y="2095500"/>
            <a:ext cx="3187701" cy="3784600"/>
          </a:xfrm>
          <a:prstGeom prst="rect">
            <a:avLst/>
          </a:prstGeom>
        </p:spPr>
      </p:pic>
      <p:pic>
        <p:nvPicPr>
          <p:cNvPr id="11" name="Picture 10" descr="hd_Z0_AsymAmpSqrtVsRap.eps"/>
          <p:cNvPicPr>
            <a:picLocks noChangeAspect="1"/>
          </p:cNvPicPr>
          <p:nvPr/>
        </p:nvPicPr>
        <p:blipFill rotWithShape="1">
          <a:blip r:embed="rId7"/>
          <a:srcRect r="6881"/>
          <a:stretch/>
        </p:blipFill>
        <p:spPr>
          <a:xfrm>
            <a:off x="6324600" y="2550705"/>
            <a:ext cx="2806700" cy="2891827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2242534" y="5875972"/>
            <a:ext cx="51107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First presented at: </a:t>
            </a:r>
            <a:r>
              <a:rPr lang="en-US" sz="2400" b="1" i="1" dirty="0" smtClean="0">
                <a:solidFill>
                  <a:srgbClr val="FF0000"/>
                </a:solidFill>
              </a:rPr>
              <a:t>DIS 2014 - Warsaw</a:t>
            </a:r>
            <a:endParaRPr lang="en-US" sz="2400" b="1" i="1" dirty="0">
              <a:solidFill>
                <a:srgbClr val="FF0000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0809" y="1598296"/>
            <a:ext cx="1042991" cy="70040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535795" y="1776968"/>
            <a:ext cx="74459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World first preliminary measurement of A</a:t>
            </a:r>
            <a:r>
              <a:rPr lang="en-US" sz="2000" b="1" baseline="-25000" dirty="0">
                <a:solidFill>
                  <a:srgbClr val="FF0000"/>
                </a:solidFill>
              </a:rPr>
              <a:t>N</a:t>
            </a:r>
            <a:r>
              <a:rPr lang="en-US" sz="2000" b="1" dirty="0">
                <a:solidFill>
                  <a:srgbClr val="FF0000"/>
                </a:solidFill>
              </a:rPr>
              <a:t> for W</a:t>
            </a:r>
            <a:r>
              <a:rPr lang="en-US" sz="2000" b="1" baseline="30000" dirty="0">
                <a:solidFill>
                  <a:srgbClr val="FF0000"/>
                </a:solidFill>
              </a:rPr>
              <a:t>±</a:t>
            </a:r>
            <a:r>
              <a:rPr lang="en-US" sz="2000" b="1" dirty="0">
                <a:solidFill>
                  <a:srgbClr val="FF0000"/>
                </a:solidFill>
              </a:rPr>
              <a:t> and Z</a:t>
            </a:r>
            <a:r>
              <a:rPr lang="en-US" sz="2000" b="1" baseline="30000" dirty="0">
                <a:solidFill>
                  <a:srgbClr val="FF0000"/>
                </a:solidFill>
              </a:rPr>
              <a:t>0</a:t>
            </a:r>
            <a:r>
              <a:rPr lang="en-US" sz="2000" b="1" dirty="0">
                <a:solidFill>
                  <a:srgbClr val="FF0000"/>
                </a:solidFill>
              </a:rPr>
              <a:t> production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8819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28,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S. Fazio - DIS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47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97884" y="240280"/>
            <a:ext cx="7760316" cy="514887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3200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W+/W- versus Electron-Eta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242534" y="5875972"/>
            <a:ext cx="50853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First presented at: </a:t>
            </a:r>
            <a:r>
              <a:rPr lang="en-US" sz="2400" b="1" i="1" dirty="0" smtClean="0">
                <a:solidFill>
                  <a:srgbClr val="FF0000"/>
                </a:solidFill>
              </a:rPr>
              <a:t>DIS 2015 - Dallas</a:t>
            </a:r>
            <a:endParaRPr lang="en-US" sz="2400" b="1" i="1" dirty="0">
              <a:solidFill>
                <a:srgbClr val="FF0000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0682" y="1955800"/>
            <a:ext cx="4599417" cy="3295134"/>
            <a:chOff x="121634" y="962495"/>
            <a:chExt cx="6650501" cy="435970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18" r="7618"/>
            <a:stretch/>
          </p:blipFill>
          <p:spPr>
            <a:xfrm>
              <a:off x="121634" y="962495"/>
              <a:ext cx="6650501" cy="4359706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 rot="16200000">
              <a:off x="-443702" y="3251200"/>
              <a:ext cx="1500006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σ</a:t>
              </a:r>
              <a:r>
                <a:rPr lang="en-US" dirty="0" smtClean="0"/>
                <a:t>(W+) / </a:t>
              </a:r>
              <a:r>
                <a:rPr lang="en-US" dirty="0" err="1"/>
                <a:t>σ</a:t>
              </a:r>
              <a:r>
                <a:rPr lang="en-US" dirty="0"/>
                <a:t>(</a:t>
              </a:r>
              <a:r>
                <a:rPr lang="en-US" dirty="0" smtClean="0"/>
                <a:t>W-)</a:t>
              </a:r>
              <a:endParaRPr lang="en-US" dirty="0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523004" y="1202763"/>
            <a:ext cx="41741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Collected </a:t>
            </a:r>
            <a:r>
              <a:rPr lang="en-US" sz="2400" b="1" dirty="0" smtClean="0">
                <a:solidFill>
                  <a:srgbClr val="0000FF"/>
                </a:solidFill>
              </a:rPr>
              <a:t>Luminosity </a:t>
            </a:r>
            <a:r>
              <a:rPr lang="en-US" sz="2400" b="1" dirty="0" smtClean="0">
                <a:solidFill>
                  <a:srgbClr val="0000FF"/>
                </a:solidFill>
              </a:rPr>
              <a:t>= </a:t>
            </a:r>
            <a:r>
              <a:rPr lang="en-US" sz="2400" b="1" dirty="0" smtClean="0">
                <a:solidFill>
                  <a:srgbClr val="FF0000"/>
                </a:solidFill>
              </a:rPr>
              <a:t>102 pb</a:t>
            </a:r>
            <a:r>
              <a:rPr lang="en-US" sz="2400" b="1" baseline="30000" dirty="0" smtClean="0">
                <a:solidFill>
                  <a:srgbClr val="FF0000"/>
                </a:solidFill>
              </a:rPr>
              <a:t>-1</a:t>
            </a:r>
            <a:endParaRPr lang="en-US" sz="2400" b="1" baseline="30000" dirty="0">
              <a:solidFill>
                <a:srgbClr val="FF0000"/>
              </a:solidFill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4483100" y="1980770"/>
            <a:ext cx="4660900" cy="3492930"/>
            <a:chOff x="700312" y="812799"/>
            <a:chExt cx="6866339" cy="5286109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760"/>
            <a:stretch/>
          </p:blipFill>
          <p:spPr>
            <a:xfrm>
              <a:off x="700312" y="812799"/>
              <a:ext cx="6866339" cy="5286109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 rot="16200000">
              <a:off x="-162369" y="2026180"/>
              <a:ext cx="2259391" cy="49689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err="1" smtClean="0"/>
                <a:t>σ</a:t>
              </a:r>
              <a:r>
                <a:rPr lang="en-US" dirty="0" smtClean="0"/>
                <a:t>(W+) / </a:t>
              </a:r>
              <a:r>
                <a:rPr lang="en-US" dirty="0" err="1" smtClean="0"/>
                <a:t>σ</a:t>
              </a:r>
              <a:r>
                <a:rPr lang="en-US" dirty="0" smtClean="0"/>
                <a:t>(W-)</a:t>
              </a:r>
              <a:endParaRPr lang="en-US" dirty="0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293009" y="5104368"/>
            <a:ext cx="3215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Decay Electron - </a:t>
            </a:r>
            <a:r>
              <a:rPr lang="en-US" dirty="0" err="1" smtClean="0"/>
              <a:t>PseudoRapidity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344297" y="5104368"/>
            <a:ext cx="1967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 Boson - Rapidity</a:t>
            </a:r>
            <a:endParaRPr lang="en-US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883827"/>
            <a:ext cx="1538291" cy="1033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6442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28,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S. Fazio - DIS 2015</a:t>
            </a:r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06680" y="240280"/>
            <a:ext cx="8935720" cy="514887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Summary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50800" y="1047267"/>
            <a:ext cx="9144000" cy="5269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lnSpc>
                <a:spcPct val="110000"/>
              </a:lnSpc>
              <a:spcAft>
                <a:spcPts val="1200"/>
              </a:spcAft>
              <a:buFont typeface="Arial"/>
              <a:buChar char="•"/>
            </a:pPr>
            <a:r>
              <a:rPr lang="en-US" sz="2400" b="1" dirty="0" smtClean="0">
                <a:solidFill>
                  <a:srgbClr val="0000FF"/>
                </a:solidFill>
              </a:rPr>
              <a:t>World </a:t>
            </a:r>
            <a:r>
              <a:rPr lang="en-US" sz="2400" b="1" dirty="0">
                <a:solidFill>
                  <a:srgbClr val="0000FF"/>
                </a:solidFill>
              </a:rPr>
              <a:t>f</a:t>
            </a:r>
            <a:r>
              <a:rPr lang="en-US" sz="2400" b="1" dirty="0" smtClean="0">
                <a:solidFill>
                  <a:srgbClr val="0000FF"/>
                </a:solidFill>
              </a:rPr>
              <a:t>irst preliminary measurement </a:t>
            </a:r>
            <a:r>
              <a:rPr lang="en-US" sz="2400" b="1" dirty="0" smtClean="0">
                <a:solidFill>
                  <a:srgbClr val="0000FF"/>
                </a:solidFill>
              </a:rPr>
              <a:t>of A</a:t>
            </a:r>
            <a:r>
              <a:rPr lang="en-US" sz="2400" b="1" baseline="-25000" dirty="0" smtClean="0">
                <a:solidFill>
                  <a:srgbClr val="0000FF"/>
                </a:solidFill>
              </a:rPr>
              <a:t>N</a:t>
            </a:r>
            <a:r>
              <a:rPr lang="en-US" sz="2400" b="1" dirty="0" smtClean="0">
                <a:solidFill>
                  <a:srgbClr val="0000FF"/>
                </a:solidFill>
              </a:rPr>
              <a:t> for W</a:t>
            </a:r>
            <a:r>
              <a:rPr lang="en-US" sz="2400" b="1" baseline="30000" dirty="0" smtClean="0">
                <a:solidFill>
                  <a:srgbClr val="0000FF"/>
                </a:solidFill>
              </a:rPr>
              <a:t>±</a:t>
            </a:r>
            <a:r>
              <a:rPr lang="en-US" sz="2400" b="1" dirty="0" smtClean="0">
                <a:solidFill>
                  <a:srgbClr val="0000FF"/>
                </a:solidFill>
              </a:rPr>
              <a:t> and Z</a:t>
            </a:r>
            <a:r>
              <a:rPr lang="en-US" sz="2400" b="1" baseline="30000" dirty="0" smtClean="0">
                <a:solidFill>
                  <a:srgbClr val="0000FF"/>
                </a:solidFill>
              </a:rPr>
              <a:t>0</a:t>
            </a:r>
            <a:r>
              <a:rPr lang="en-US" sz="2400" b="1" dirty="0" smtClean="0">
                <a:solidFill>
                  <a:srgbClr val="0000FF"/>
                </a:solidFill>
              </a:rPr>
              <a:t> production at RHIC by reconstruction of the boson kinematics</a:t>
            </a:r>
            <a:r>
              <a:rPr lang="en-US" sz="2400" b="1" dirty="0" smtClean="0">
                <a:solidFill>
                  <a:srgbClr val="000000"/>
                </a:solidFill>
              </a:rPr>
              <a:t>, </a:t>
            </a:r>
            <a:r>
              <a:rPr lang="en-US" sz="2400" b="1" dirty="0" smtClean="0"/>
              <a:t>using a sample of 25 pb</a:t>
            </a:r>
            <a:r>
              <a:rPr lang="en-US" sz="2400" b="1" baseline="30000" dirty="0" smtClean="0"/>
              <a:t>-1</a:t>
            </a:r>
            <a:r>
              <a:rPr lang="en-US" sz="2400" b="1" dirty="0" smtClean="0"/>
              <a:t> transverse p-p data @ √500 </a:t>
            </a:r>
            <a:r>
              <a:rPr lang="en-US" sz="2400" b="1" dirty="0" err="1" smtClean="0"/>
              <a:t>GeV</a:t>
            </a:r>
            <a:r>
              <a:rPr lang="en-US" sz="2400" b="1" dirty="0" smtClean="0"/>
              <a:t> collected by STAR </a:t>
            </a:r>
          </a:p>
          <a:p>
            <a:pPr marL="177800" indent="-177800">
              <a:lnSpc>
                <a:spcPct val="110000"/>
              </a:lnSpc>
              <a:spcAft>
                <a:spcPts val="1200"/>
              </a:spcAft>
              <a:buFont typeface="Arial"/>
              <a:buChar char="•"/>
            </a:pPr>
            <a:r>
              <a:rPr lang="en-US" sz="2400" b="1" dirty="0" smtClean="0">
                <a:solidFill>
                  <a:srgbClr val="0000FF"/>
                </a:solidFill>
              </a:rPr>
              <a:t>Preliminary measurement of </a:t>
            </a:r>
            <a:r>
              <a:rPr lang="en-US" sz="2400" b="1" dirty="0" err="1" smtClean="0">
                <a:solidFill>
                  <a:srgbClr val="0000FF"/>
                </a:solidFill>
              </a:rPr>
              <a:t>unpolarized</a:t>
            </a:r>
            <a:r>
              <a:rPr lang="en-US" sz="2400" b="1" dirty="0" smtClean="0">
                <a:solidFill>
                  <a:srgbClr val="0000FF"/>
                </a:solidFill>
              </a:rPr>
              <a:t> W+/W- cross section ratios versus both the decay lepton and the produced boson kinematics</a:t>
            </a:r>
            <a:r>
              <a:rPr lang="en-US" sz="2400" b="1" dirty="0" smtClean="0"/>
              <a:t>, using a sample of 102 pb</a:t>
            </a:r>
            <a:r>
              <a:rPr lang="en-US" sz="2400" b="1" baseline="30000" dirty="0" smtClean="0"/>
              <a:t>-</a:t>
            </a:r>
            <a:r>
              <a:rPr lang="en-US" sz="2400" b="1" baseline="30000" dirty="0" smtClean="0"/>
              <a:t>1</a:t>
            </a:r>
            <a:r>
              <a:rPr lang="en-US" sz="2400" b="1" dirty="0" smtClean="0"/>
              <a:t>. </a:t>
            </a:r>
            <a:r>
              <a:rPr lang="en-US" sz="2400" b="1" dirty="0" smtClean="0">
                <a:solidFill>
                  <a:srgbClr val="000000"/>
                </a:solidFill>
              </a:rPr>
              <a:t>The </a:t>
            </a:r>
            <a:r>
              <a:rPr lang="en-US" sz="2400" b="1" dirty="0" smtClean="0">
                <a:solidFill>
                  <a:srgbClr val="000000"/>
                </a:solidFill>
              </a:rPr>
              <a:t>statistical significance will be further improved adding the already collected run 2013 longitudinal data L~300 pb</a:t>
            </a:r>
            <a:r>
              <a:rPr lang="en-US" sz="2400" b="1" baseline="30000" dirty="0" smtClean="0">
                <a:solidFill>
                  <a:srgbClr val="000000"/>
                </a:solidFill>
              </a:rPr>
              <a:t>-1</a:t>
            </a:r>
            <a:endParaRPr lang="en-US" sz="2400" b="1" dirty="0" smtClean="0">
              <a:solidFill>
                <a:srgbClr val="000000"/>
              </a:solidFill>
            </a:endParaRPr>
          </a:p>
          <a:p>
            <a:pPr marL="177800" indent="-177800">
              <a:lnSpc>
                <a:spcPct val="110000"/>
              </a:lnSpc>
              <a:spcAft>
                <a:spcPts val="1200"/>
              </a:spcAft>
              <a:buFont typeface="Arial"/>
              <a:buChar char="•"/>
            </a:pPr>
            <a:r>
              <a:rPr lang="en-US" sz="2400" b="1" dirty="0" smtClean="0">
                <a:solidFill>
                  <a:srgbClr val="0000FF"/>
                </a:solidFill>
              </a:rPr>
              <a:t>400pb</a:t>
            </a:r>
            <a:r>
              <a:rPr lang="en-US" sz="2400" b="1" baseline="30000" dirty="0" smtClean="0">
                <a:solidFill>
                  <a:srgbClr val="0000FF"/>
                </a:solidFill>
              </a:rPr>
              <a:t>-1</a:t>
            </a:r>
            <a:r>
              <a:rPr lang="en-US" sz="2400" b="1" dirty="0" smtClean="0">
                <a:solidFill>
                  <a:srgbClr val="0000FF"/>
                </a:solidFill>
              </a:rPr>
              <a:t> planned to be collected in 2017 and can give statistical significance to test the </a:t>
            </a:r>
            <a:r>
              <a:rPr lang="en-US" sz="2400" b="1" dirty="0" err="1" smtClean="0">
                <a:solidFill>
                  <a:srgbClr val="0000FF"/>
                </a:solidFill>
              </a:rPr>
              <a:t>Sivers</a:t>
            </a:r>
            <a:r>
              <a:rPr lang="en-US" sz="2400" b="1" dirty="0" smtClean="0">
                <a:solidFill>
                  <a:srgbClr val="0000FF"/>
                </a:solidFill>
              </a:rPr>
              <a:t> sign change and pin down TMD evolution.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smtClean="0">
                <a:solidFill>
                  <a:srgbClr val="000000"/>
                </a:solidFill>
              </a:rPr>
              <a:t>STAR can have access to </a:t>
            </a:r>
            <a:r>
              <a:rPr lang="en-US" sz="2400" b="1" dirty="0" smtClean="0">
                <a:solidFill>
                  <a:srgbClr val="000000"/>
                </a:solidFill>
                <a:sym typeface="Wingdings"/>
              </a:rPr>
              <a:t>A</a:t>
            </a:r>
            <a:r>
              <a:rPr lang="en-US" sz="2400" b="1" baseline="-25000" dirty="0" smtClean="0">
                <a:solidFill>
                  <a:srgbClr val="000000"/>
                </a:solidFill>
                <a:sym typeface="Wingdings"/>
              </a:rPr>
              <a:t>N</a:t>
            </a:r>
            <a:r>
              <a:rPr lang="en-US" sz="2400" b="1" dirty="0" smtClean="0">
                <a:solidFill>
                  <a:srgbClr val="000000"/>
                </a:solidFill>
                <a:sym typeface="Wingdings"/>
              </a:rPr>
              <a:t> for </a:t>
            </a:r>
            <a:r>
              <a:rPr lang="en-US" sz="2400" b="1" dirty="0" smtClean="0">
                <a:solidFill>
                  <a:srgbClr val="000000"/>
                </a:solidFill>
                <a:latin typeface="Symbol" charset="2"/>
                <a:cs typeface="Symbol" charset="2"/>
                <a:sym typeface="Wingdings"/>
              </a:rPr>
              <a:t>g</a:t>
            </a:r>
            <a:r>
              <a:rPr lang="en-US" sz="2400" b="1" dirty="0" smtClean="0">
                <a:solidFill>
                  <a:srgbClr val="000000"/>
                </a:solidFill>
                <a:sym typeface="Wingdings"/>
              </a:rPr>
              <a:t>, W</a:t>
            </a:r>
            <a:r>
              <a:rPr lang="en-US" sz="2400" b="1" baseline="30000" dirty="0" smtClean="0">
                <a:solidFill>
                  <a:srgbClr val="000000"/>
                </a:solidFill>
                <a:sym typeface="Wingdings"/>
              </a:rPr>
              <a:t>±</a:t>
            </a:r>
            <a:r>
              <a:rPr lang="en-US" sz="2400" b="1" dirty="0" smtClean="0">
                <a:solidFill>
                  <a:srgbClr val="000000"/>
                </a:solidFill>
                <a:sym typeface="Wingdings"/>
              </a:rPr>
              <a:t>, Z</a:t>
            </a:r>
            <a:r>
              <a:rPr lang="en-US" sz="2400" b="1" baseline="30000" dirty="0" smtClean="0">
                <a:solidFill>
                  <a:srgbClr val="000000"/>
                </a:solidFill>
                <a:sym typeface="Wingdings"/>
              </a:rPr>
              <a:t>0</a:t>
            </a:r>
            <a:r>
              <a:rPr lang="en-US" sz="2400" b="1" dirty="0" smtClean="0">
                <a:solidFill>
                  <a:srgbClr val="000000"/>
                </a:solidFill>
                <a:sym typeface="Wingdings"/>
              </a:rPr>
              <a:t>, DY in a single </a:t>
            </a:r>
            <a:r>
              <a:rPr lang="en-US" sz="2400" b="1" dirty="0" smtClean="0">
                <a:solidFill>
                  <a:srgbClr val="000000"/>
                </a:solidFill>
                <a:sym typeface="Wingdings"/>
              </a:rPr>
              <a:t>experiment</a:t>
            </a:r>
            <a:endParaRPr lang="en-US" sz="2400" b="1" dirty="0" smtClean="0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9371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Text Box 1"/>
          <p:cNvSpPr txBox="1">
            <a:spLocks noChangeArrowheads="1"/>
          </p:cNvSpPr>
          <p:nvPr/>
        </p:nvSpPr>
        <p:spPr bwMode="auto">
          <a:xfrm>
            <a:off x="2864063" y="2309639"/>
            <a:ext cx="3445059" cy="124890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91520" rIns="92276" bIns="48029">
            <a:prstTxWarp prst="textNoShape">
              <a:avLst/>
            </a:prstTxWarp>
            <a:spAutoFit/>
          </a:bodyPr>
          <a:lstStyle/>
          <a:p>
            <a:pPr algn="ctr"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72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Back </a:t>
            </a:r>
            <a:r>
              <a:rPr lang="en-GB" sz="7200" b="1" dirty="0" smtClean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up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812114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Object 2"/>
          <p:cNvGraphicFramePr>
            <a:graphicFrameLocks noChangeAspect="1"/>
          </p:cNvGraphicFramePr>
          <p:nvPr/>
        </p:nvGraphicFramePr>
        <p:xfrm>
          <a:off x="124291" y="4246569"/>
          <a:ext cx="5290250" cy="6477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9397" name="Equation" r:id="rId3" imgW="3403600" imgH="393700" progId="Equation.3">
                  <p:embed/>
                </p:oleObj>
              </mc:Choice>
              <mc:Fallback>
                <p:oleObj name="Equation" r:id="rId3" imgW="34036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291" y="4246569"/>
                        <a:ext cx="5290250" cy="64770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grpSp>
        <p:nvGrpSpPr>
          <p:cNvPr id="2" name="Group 43"/>
          <p:cNvGrpSpPr/>
          <p:nvPr/>
        </p:nvGrpSpPr>
        <p:grpSpPr>
          <a:xfrm>
            <a:off x="550396" y="1619185"/>
            <a:ext cx="6823359" cy="1760115"/>
            <a:chOff x="550396" y="1619185"/>
            <a:chExt cx="6823359" cy="1760115"/>
          </a:xfrm>
        </p:grpSpPr>
        <p:pic>
          <p:nvPicPr>
            <p:cNvPr id="8" name="Picture 7" descr="PHI_angle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50396" y="1619185"/>
              <a:ext cx="2496814" cy="1760115"/>
            </a:xfrm>
            <a:prstGeom prst="rect">
              <a:avLst/>
            </a:prstGeom>
          </p:spPr>
        </p:pic>
        <p:graphicFrame>
          <p:nvGraphicFramePr>
            <p:cNvPr id="10" name="Object 2"/>
            <p:cNvGraphicFramePr>
              <a:graphicFrameLocks noChangeAspect="1"/>
            </p:cNvGraphicFramePr>
            <p:nvPr/>
          </p:nvGraphicFramePr>
          <p:xfrm>
            <a:off x="3149836" y="2082800"/>
            <a:ext cx="1508125" cy="371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9398" name="Equation" r:id="rId6" imgW="723900" imgH="177800" progId="Equation.3">
                    <p:embed/>
                  </p:oleObj>
                </mc:Choice>
                <mc:Fallback>
                  <p:oleObj name="Equation" r:id="rId6" imgW="723900" imgH="1778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49836" y="2082800"/>
                          <a:ext cx="1508125" cy="3714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Object 3"/>
            <p:cNvGraphicFramePr>
              <a:graphicFrameLocks noChangeAspect="1"/>
            </p:cNvGraphicFramePr>
            <p:nvPr/>
          </p:nvGraphicFramePr>
          <p:xfrm>
            <a:off x="3057009" y="2606675"/>
            <a:ext cx="1736725" cy="3730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9399" name="Equation" r:id="rId8" imgW="825500" imgH="177800" progId="Equation.3">
                    <p:embed/>
                  </p:oleObj>
                </mc:Choice>
                <mc:Fallback>
                  <p:oleObj name="Equation" r:id="rId8" imgW="825500" imgH="1778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57009" y="2606675"/>
                          <a:ext cx="1736725" cy="3730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" name="TextBox 11"/>
            <p:cNvSpPr txBox="1"/>
            <p:nvPr/>
          </p:nvSpPr>
          <p:spPr>
            <a:xfrm>
              <a:off x="4802628" y="2049168"/>
              <a:ext cx="21463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Angle btw the production and scattering planes</a:t>
              </a:r>
              <a:endParaRPr lang="en-US" sz="1400" b="1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749354" y="2576119"/>
              <a:ext cx="26244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Angle btw the scattering plane and the transverse pol. vector</a:t>
              </a:r>
              <a:endParaRPr lang="en-US" sz="1400" b="1" dirty="0"/>
            </a:p>
          </p:txBody>
        </p:sp>
      </p:grp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Accessing the Generalized Parton Distributions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grpSp>
        <p:nvGrpSpPr>
          <p:cNvPr id="3" name="Group 44"/>
          <p:cNvGrpSpPr/>
          <p:nvPr/>
        </p:nvGrpSpPr>
        <p:grpSpPr>
          <a:xfrm>
            <a:off x="317500" y="3411538"/>
            <a:ext cx="5669427" cy="640806"/>
            <a:chOff x="317500" y="3411538"/>
            <a:chExt cx="5669427" cy="640806"/>
          </a:xfrm>
        </p:grpSpPr>
        <p:graphicFrame>
          <p:nvGraphicFramePr>
            <p:cNvPr id="151559" name="Object 7"/>
            <p:cNvGraphicFramePr>
              <a:graphicFrameLocks noChangeAspect="1"/>
            </p:cNvGraphicFramePr>
            <p:nvPr/>
          </p:nvGraphicFramePr>
          <p:xfrm>
            <a:off x="317500" y="3411538"/>
            <a:ext cx="2535238" cy="5794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9400" name="Equation" r:id="rId10" imgW="1574800" imgH="381000" progId="Equation.3">
                    <p:embed/>
                  </p:oleObj>
                </mc:Choice>
                <mc:Fallback>
                  <p:oleObj name="Equation" r:id="rId10" imgW="1574800" imgH="3810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7500" y="3411538"/>
                          <a:ext cx="2535238" cy="57943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blipFill dpi="0" rotWithShape="0">
                                <a:blip/>
                                <a:srcRect/>
                                <a:stretch>
                                  <a:fillRect/>
                                </a:stretch>
                              </a:blip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8" name="TextBox 27"/>
            <p:cNvSpPr txBox="1"/>
            <p:nvPr/>
          </p:nvSpPr>
          <p:spPr>
            <a:xfrm>
              <a:off x="4164531" y="3467568"/>
              <a:ext cx="1822396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rgbClr val="000090"/>
                  </a:solidFill>
                </a:rPr>
                <a:t>Requires a positron beam at </a:t>
              </a:r>
              <a:r>
                <a:rPr lang="en-US" sz="1600" b="1" dirty="0" err="1" smtClean="0">
                  <a:solidFill>
                    <a:srgbClr val="000090"/>
                  </a:solidFill>
                </a:rPr>
                <a:t>eRHIC</a:t>
              </a:r>
              <a:endParaRPr lang="en-US" sz="1600" b="1" dirty="0">
                <a:solidFill>
                  <a:srgbClr val="000090"/>
                </a:solidFill>
              </a:endParaRPr>
            </a:p>
          </p:txBody>
        </p:sp>
        <p:cxnSp>
          <p:nvCxnSpPr>
            <p:cNvPr id="35" name="Straight Arrow Connector 34"/>
            <p:cNvCxnSpPr/>
            <p:nvPr/>
          </p:nvCxnSpPr>
          <p:spPr>
            <a:xfrm>
              <a:off x="3248844" y="3811450"/>
              <a:ext cx="610458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51560" name="Object 8"/>
          <p:cNvGraphicFramePr>
            <a:graphicFrameLocks noChangeAspect="1"/>
          </p:cNvGraphicFramePr>
          <p:nvPr/>
        </p:nvGraphicFramePr>
        <p:xfrm>
          <a:off x="41275" y="5187950"/>
          <a:ext cx="5456238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9401" name="Equation" r:id="rId12" imgW="3378200" imgH="406400" progId="Equation.3">
                  <p:embed/>
                </p:oleObj>
              </mc:Choice>
              <mc:Fallback>
                <p:oleObj name="Equation" r:id="rId12" imgW="3378200" imgH="406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75" y="5187950"/>
                        <a:ext cx="5456238" cy="712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46"/>
          <p:cNvGrpSpPr/>
          <p:nvPr/>
        </p:nvGrpSpPr>
        <p:grpSpPr>
          <a:xfrm>
            <a:off x="1448333" y="4246569"/>
            <a:ext cx="7240747" cy="647701"/>
            <a:chOff x="1448333" y="4246569"/>
            <a:chExt cx="7240747" cy="647701"/>
          </a:xfrm>
        </p:grpSpPr>
        <p:sp>
          <p:nvSpPr>
            <p:cNvPr id="38" name="TextBox 37"/>
            <p:cNvSpPr txBox="1"/>
            <p:nvPr/>
          </p:nvSpPr>
          <p:spPr>
            <a:xfrm>
              <a:off x="5416823" y="4247939"/>
              <a:ext cx="3272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Dominated by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1448333" y="4246569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48"/>
          <p:cNvGrpSpPr/>
          <p:nvPr/>
        </p:nvGrpSpPr>
        <p:grpSpPr>
          <a:xfrm>
            <a:off x="2007369" y="5251676"/>
            <a:ext cx="6560936" cy="699258"/>
            <a:chOff x="1921985" y="5208988"/>
            <a:chExt cx="6560936" cy="699258"/>
          </a:xfrm>
        </p:grpSpPr>
        <p:sp>
          <p:nvSpPr>
            <p:cNvPr id="39" name="TextBox 38"/>
            <p:cNvSpPr txBox="1"/>
            <p:nvPr/>
          </p:nvSpPr>
          <p:spPr>
            <a:xfrm>
              <a:off x="5548234" y="5261915"/>
              <a:ext cx="2934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 err="1" smtClean="0">
                  <a:solidFill>
                    <a:srgbClr val="000090"/>
                  </a:solidFill>
                </a:rPr>
                <a:t>sin(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T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-f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N</a:t>
              </a:r>
              <a:r>
                <a:rPr lang="en-US" b="1" i="1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)</a:t>
              </a:r>
              <a:r>
                <a:rPr lang="en-US" b="1" i="1" baseline="-25000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 </a:t>
              </a:r>
              <a:r>
                <a:rPr lang="en-US" b="1" dirty="0" smtClean="0">
                  <a:solidFill>
                    <a:srgbClr val="000090"/>
                  </a:solidFill>
                </a:rPr>
                <a:t> </a:t>
              </a:r>
            </a:p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governed by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  <a:r>
                <a:rPr lang="en-US" b="1" dirty="0" smtClean="0">
                  <a:solidFill>
                    <a:srgbClr val="000090"/>
                  </a:solidFill>
                </a:rPr>
                <a:t> and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1921985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3759033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151563" name="Object 11"/>
          <p:cNvGraphicFramePr>
            <a:graphicFrameLocks noChangeAspect="1"/>
          </p:cNvGraphicFramePr>
          <p:nvPr/>
        </p:nvGraphicFramePr>
        <p:xfrm>
          <a:off x="108551" y="873125"/>
          <a:ext cx="3859302" cy="7387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9402" name="Equation" r:id="rId14" imgW="2590800" imgH="495300" progId="Equation.3">
                  <p:embed/>
                </p:oleObj>
              </mc:Choice>
              <mc:Fallback>
                <p:oleObj name="Equation" r:id="rId14" imgW="2590800" imgH="495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551" y="873125"/>
                        <a:ext cx="3859302" cy="73870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41"/>
          <p:cNvGrpSpPr/>
          <p:nvPr/>
        </p:nvGrpSpPr>
        <p:grpSpPr>
          <a:xfrm>
            <a:off x="942659" y="938261"/>
            <a:ext cx="6713269" cy="647701"/>
            <a:chOff x="942659" y="938261"/>
            <a:chExt cx="6713269" cy="647701"/>
          </a:xfrm>
        </p:grpSpPr>
        <p:sp>
          <p:nvSpPr>
            <p:cNvPr id="34" name="TextBox 33"/>
            <p:cNvSpPr txBox="1"/>
            <p:nvPr/>
          </p:nvSpPr>
          <p:spPr>
            <a:xfrm>
              <a:off x="4383671" y="942694"/>
              <a:ext cx="3272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Dominated by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942659" y="938261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42"/>
          <p:cNvGrpSpPr/>
          <p:nvPr/>
        </p:nvGrpSpPr>
        <p:grpSpPr>
          <a:xfrm>
            <a:off x="2727690" y="927405"/>
            <a:ext cx="4523312" cy="662709"/>
            <a:chOff x="2727690" y="927405"/>
            <a:chExt cx="4523312" cy="662709"/>
          </a:xfrm>
        </p:grpSpPr>
        <p:sp>
          <p:nvSpPr>
            <p:cNvPr id="40" name="Oval 39"/>
            <p:cNvSpPr/>
            <p:nvPr/>
          </p:nvSpPr>
          <p:spPr>
            <a:xfrm>
              <a:off x="2727690" y="927405"/>
              <a:ext cx="1142467" cy="647701"/>
            </a:xfrm>
            <a:prstGeom prst="ellipse">
              <a:avLst/>
            </a:prstGeom>
            <a:solidFill>
              <a:schemeClr val="accent3">
                <a:lumMod val="75000"/>
                <a:alpha val="2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820679" y="1220782"/>
              <a:ext cx="2430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slightly dependent on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</a:p>
          </p:txBody>
        </p:sp>
      </p:grpSp>
      <p:grpSp>
        <p:nvGrpSpPr>
          <p:cNvPr id="16" name="Group 47"/>
          <p:cNvGrpSpPr/>
          <p:nvPr/>
        </p:nvGrpSpPr>
        <p:grpSpPr>
          <a:xfrm>
            <a:off x="3859302" y="4246569"/>
            <a:ext cx="4423486" cy="651499"/>
            <a:chOff x="3859302" y="4246569"/>
            <a:chExt cx="4423486" cy="651499"/>
          </a:xfrm>
        </p:grpSpPr>
        <p:sp>
          <p:nvSpPr>
            <p:cNvPr id="30" name="Oval 29"/>
            <p:cNvSpPr/>
            <p:nvPr/>
          </p:nvSpPr>
          <p:spPr>
            <a:xfrm>
              <a:off x="3859302" y="4246569"/>
              <a:ext cx="1142467" cy="647701"/>
            </a:xfrm>
            <a:prstGeom prst="ellipse">
              <a:avLst/>
            </a:prstGeom>
            <a:solidFill>
              <a:schemeClr val="accent3">
                <a:lumMod val="75000"/>
                <a:alpha val="2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52465" y="4528736"/>
              <a:ext cx="2430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slightly dependent on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</a:p>
          </p:txBody>
        </p:sp>
      </p:grpSp>
      <p:grpSp>
        <p:nvGrpSpPr>
          <p:cNvPr id="17" name="Group 27"/>
          <p:cNvGrpSpPr/>
          <p:nvPr/>
        </p:nvGrpSpPr>
        <p:grpSpPr>
          <a:xfrm>
            <a:off x="7268243" y="1317771"/>
            <a:ext cx="1728420" cy="2711033"/>
            <a:chOff x="3292475" y="1524000"/>
            <a:chExt cx="2514600" cy="3703638"/>
          </a:xfrm>
        </p:grpSpPr>
        <p:sp>
          <p:nvSpPr>
            <p:cNvPr id="43" name="Rectangle 14"/>
            <p:cNvSpPr>
              <a:spLocks noChangeArrowheads="1"/>
            </p:cNvSpPr>
            <p:nvPr/>
          </p:nvSpPr>
          <p:spPr bwMode="auto">
            <a:xfrm>
              <a:off x="3292475" y="1524000"/>
              <a:ext cx="2514600" cy="3703638"/>
            </a:xfrm>
            <a:prstGeom prst="rect">
              <a:avLst/>
            </a:prstGeom>
            <a:solidFill>
              <a:srgbClr val="F2FC24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sz="2400" b="0" i="0">
                <a:solidFill>
                  <a:schemeClr val="tx1"/>
                </a:solidFill>
                <a:effectLst/>
              </a:endParaRPr>
            </a:p>
          </p:txBody>
        </p:sp>
        <p:pic>
          <p:nvPicPr>
            <p:cNvPr id="44" name="Picture 15" descr="fig02-3"/>
            <p:cNvPicPr>
              <a:picLocks noChangeAspect="1"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3419475" y="1743075"/>
              <a:ext cx="2252663" cy="3267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5" name="Slide Number Placeholder 4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2722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2" name="Text Box 31"/>
          <p:cNvSpPr txBox="1">
            <a:spLocks noChangeArrowheads="1"/>
          </p:cNvSpPr>
          <p:nvPr/>
        </p:nvSpPr>
        <p:spPr bwMode="auto">
          <a:xfrm>
            <a:off x="8409824" y="1714500"/>
            <a:ext cx="514102" cy="166494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eaVert" lIns="94545" tIns="71476" rIns="94545" bIns="49163">
            <a:prstTxWarp prst="textNoShape">
              <a:avLst/>
            </a:prstTxWarp>
            <a:spAutoFit/>
          </a:bodyPr>
          <a:lstStyle/>
          <a:p>
            <a:pPr algn="ctr" rtl="1">
              <a:spcBef>
                <a:spcPts val="1313"/>
              </a:spcBef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100" b="1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rapidity gap </a:t>
            </a:r>
          </a:p>
        </p:txBody>
      </p:sp>
      <p:sp>
        <p:nvSpPr>
          <p:cNvPr id="24583" name="Text Box 41"/>
          <p:cNvSpPr txBox="1">
            <a:spLocks noChangeArrowheads="1"/>
          </p:cNvSpPr>
          <p:nvPr/>
        </p:nvSpPr>
        <p:spPr bwMode="auto">
          <a:xfrm>
            <a:off x="1217968" y="2713800"/>
            <a:ext cx="806379" cy="422312"/>
          </a:xfrm>
          <a:prstGeom prst="rect">
            <a:avLst/>
          </a:prstGeom>
          <a:noFill/>
          <a:ln w="28440">
            <a:solidFill>
              <a:srgbClr val="333399"/>
            </a:solidFill>
            <a:miter lim="800000"/>
            <a:headEnd/>
            <a:tailEnd/>
          </a:ln>
        </p:spPr>
        <p:txBody>
          <a:bodyPr lIns="94545" tIns="67694" rIns="94545" bIns="49163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spcBef>
                <a:spcPts val="1313"/>
              </a:spcBef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100" b="1">
                <a:solidFill>
                  <a:srgbClr val="333399"/>
                </a:solidFill>
                <a:latin typeface="Times New Roman" charset="0"/>
                <a:ea typeface="DejaVu Sans" charset="0"/>
                <a:cs typeface="DejaVu Sans" charset="0"/>
              </a:rPr>
              <a:t>DIS</a:t>
            </a:r>
          </a:p>
        </p:txBody>
      </p:sp>
      <p:grpSp>
        <p:nvGrpSpPr>
          <p:cNvPr id="24584" name="Group 56"/>
          <p:cNvGrpSpPr>
            <a:grpSpLocks/>
          </p:cNvGrpSpPr>
          <p:nvPr/>
        </p:nvGrpSpPr>
        <p:grpSpPr bwMode="auto">
          <a:xfrm>
            <a:off x="-66002" y="731719"/>
            <a:ext cx="3441034" cy="1873066"/>
            <a:chOff x="-62370" y="703263"/>
            <a:chExt cx="3251658" cy="1800225"/>
          </a:xfrm>
        </p:grpSpPr>
        <p:graphicFrame>
          <p:nvGraphicFramePr>
            <p:cNvPr id="24578" name="Object 2"/>
            <p:cNvGraphicFramePr>
              <a:graphicFrameLocks noChangeAspect="1"/>
            </p:cNvGraphicFramePr>
            <p:nvPr/>
          </p:nvGraphicFramePr>
          <p:xfrm>
            <a:off x="84138" y="709613"/>
            <a:ext cx="2447925" cy="1793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7236" r:id="rId4" imgW="2647619" imgH="1828571" progId="">
                    <p:embed/>
                  </p:oleObj>
                </mc:Choice>
                <mc:Fallback>
                  <p:oleObj r:id="rId4" imgW="2647619" imgH="1828571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4138" y="709613"/>
                          <a:ext cx="2447925" cy="17938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blipFill dpi="0" rotWithShape="0">
                                <a:blip/>
                                <a:srcRect/>
                                <a:stretch>
                                  <a:fillRect/>
                                </a:stretch>
                              </a:blip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4593" name="Text Box 36"/>
            <p:cNvSpPr txBox="1">
              <a:spLocks noChangeArrowheads="1"/>
            </p:cNvSpPr>
            <p:nvPr/>
          </p:nvSpPr>
          <p:spPr bwMode="auto">
            <a:xfrm>
              <a:off x="911225" y="703263"/>
              <a:ext cx="506413" cy="455613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8040" rIns="90000" bIns="4680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500" b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Q</a:t>
              </a:r>
              <a:r>
                <a:rPr lang="en-GB" sz="2500" b="1" baseline="3000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2</a:t>
              </a:r>
            </a:p>
          </p:txBody>
        </p:sp>
        <p:sp>
          <p:nvSpPr>
            <p:cNvPr id="24594" name="Text Box 37"/>
            <p:cNvSpPr txBox="1">
              <a:spLocks noChangeArrowheads="1"/>
            </p:cNvSpPr>
            <p:nvPr/>
          </p:nvSpPr>
          <p:spPr bwMode="auto">
            <a:xfrm>
              <a:off x="586581" y="1543050"/>
              <a:ext cx="485775" cy="455613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8040" rIns="90000" bIns="4680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500" b="1" dirty="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W</a:t>
              </a:r>
            </a:p>
          </p:txBody>
        </p:sp>
        <p:grpSp>
          <p:nvGrpSpPr>
            <p:cNvPr id="24595" name="Group 38"/>
            <p:cNvGrpSpPr>
              <a:grpSpLocks/>
            </p:cNvGrpSpPr>
            <p:nvPr/>
          </p:nvGrpSpPr>
          <p:grpSpPr bwMode="auto">
            <a:xfrm>
              <a:off x="2674938" y="1500189"/>
              <a:ext cx="514350" cy="914401"/>
              <a:chOff x="1685" y="945"/>
              <a:chExt cx="324" cy="576"/>
            </a:xfrm>
          </p:grpSpPr>
          <p:sp>
            <p:nvSpPr>
              <p:cNvPr id="24598" name="AutoShape 39"/>
              <p:cNvSpPr>
                <a:spLocks/>
              </p:cNvSpPr>
              <p:nvPr/>
            </p:nvSpPr>
            <p:spPr bwMode="auto">
              <a:xfrm>
                <a:off x="1685" y="945"/>
                <a:ext cx="96" cy="576"/>
              </a:xfrm>
              <a:prstGeom prst="rightBrace">
                <a:avLst>
                  <a:gd name="adj1" fmla="val 50000"/>
                  <a:gd name="adj2" fmla="val 50000"/>
                </a:avLst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599" name="Text Box 40"/>
              <p:cNvSpPr txBox="1">
                <a:spLocks noChangeArrowheads="1"/>
              </p:cNvSpPr>
              <p:nvPr/>
            </p:nvSpPr>
            <p:spPr bwMode="auto">
              <a:xfrm>
                <a:off x="1785" y="1089"/>
                <a:ext cx="224" cy="252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90000" tIns="64440" rIns="90000" bIns="46800">
                <a:prstTxWarp prst="textNoShape">
                  <a:avLst/>
                </a:prstTxWarp>
                <a:spAutoFit/>
              </a:bodyPr>
              <a:lstStyle/>
              <a:p>
                <a:pPr algn="ctr">
                  <a:lnSpc>
                    <a:spcPct val="93000"/>
                  </a:lnSpc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en-GB" sz="2100" b="1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rPr>
                  <a:t>X</a:t>
                </a:r>
              </a:p>
            </p:txBody>
          </p:sp>
        </p:grpSp>
        <p:sp>
          <p:nvSpPr>
            <p:cNvPr id="24596" name="Freeform 42"/>
            <p:cNvSpPr>
              <a:spLocks/>
            </p:cNvSpPr>
            <p:nvPr/>
          </p:nvSpPr>
          <p:spPr bwMode="auto">
            <a:xfrm>
              <a:off x="160338" y="1236663"/>
              <a:ext cx="152400" cy="838200"/>
            </a:xfrm>
            <a:custGeom>
              <a:avLst/>
              <a:gdLst>
                <a:gd name="T0" fmla="*/ 2147483647 w 96"/>
                <a:gd name="T1" fmla="*/ 0 h 528"/>
                <a:gd name="T2" fmla="*/ 0 w 96"/>
                <a:gd name="T3" fmla="*/ 2147483647 h 528"/>
                <a:gd name="T4" fmla="*/ 2147483647 w 96"/>
                <a:gd name="T5" fmla="*/ 2147483647 h 528"/>
                <a:gd name="T6" fmla="*/ 0 60000 65536"/>
                <a:gd name="T7" fmla="*/ 0 60000 65536"/>
                <a:gd name="T8" fmla="*/ 0 60000 65536"/>
                <a:gd name="T9" fmla="*/ 0 w 96"/>
                <a:gd name="T10" fmla="*/ 0 h 528"/>
                <a:gd name="T11" fmla="*/ 96 w 96"/>
                <a:gd name="T12" fmla="*/ 528 h 52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6" h="528">
                  <a:moveTo>
                    <a:pt x="96" y="0"/>
                  </a:moveTo>
                  <a:cubicBezTo>
                    <a:pt x="48" y="76"/>
                    <a:pt x="0" y="152"/>
                    <a:pt x="0" y="240"/>
                  </a:cubicBezTo>
                  <a:cubicBezTo>
                    <a:pt x="0" y="328"/>
                    <a:pt x="48" y="428"/>
                    <a:pt x="96" y="528"/>
                  </a:cubicBezTo>
                </a:path>
              </a:pathLst>
            </a:custGeom>
            <a:noFill/>
            <a:ln w="12600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97" name="Text Box 43"/>
            <p:cNvSpPr txBox="1">
              <a:spLocks noChangeArrowheads="1"/>
            </p:cNvSpPr>
            <p:nvPr/>
          </p:nvSpPr>
          <p:spPr bwMode="auto">
            <a:xfrm>
              <a:off x="-62370" y="1389063"/>
              <a:ext cx="270789" cy="40043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4440" rIns="90000" bIns="4680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10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s</a:t>
              </a:r>
            </a:p>
          </p:txBody>
        </p:sp>
      </p:grpSp>
      <p:sp>
        <p:nvSpPr>
          <p:cNvPr id="24585" name="Rectangle 44"/>
          <p:cNvSpPr>
            <a:spLocks noChangeArrowheads="1"/>
          </p:cNvSpPr>
          <p:nvPr/>
        </p:nvSpPr>
        <p:spPr bwMode="auto">
          <a:xfrm>
            <a:off x="179756" y="115622"/>
            <a:ext cx="8713930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DIS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4586" name="AutoShape 45"/>
          <p:cNvSpPr>
            <a:spLocks noChangeArrowheads="1"/>
          </p:cNvSpPr>
          <p:nvPr/>
        </p:nvSpPr>
        <p:spPr bwMode="auto">
          <a:xfrm>
            <a:off x="3314554" y="2284349"/>
            <a:ext cx="2305739" cy="374943"/>
          </a:xfrm>
          <a:prstGeom prst="notchedRightArrow">
            <a:avLst>
              <a:gd name="adj1" fmla="val 50000"/>
              <a:gd name="adj2" fmla="val 132379"/>
            </a:avLst>
          </a:prstGeom>
          <a:solidFill>
            <a:srgbClr val="99CCFF"/>
          </a:solidFill>
          <a:ln w="18000">
            <a:solidFill>
              <a:srgbClr val="800000"/>
            </a:solidFill>
            <a:round/>
            <a:headEnd/>
            <a:tailEnd/>
          </a:ln>
        </p:spPr>
        <p:txBody>
          <a:bodyPr wrap="none" lIns="96058" tIns="48029" rIns="96058" bIns="4802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87" name="Line 46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88" name="Text Box 47"/>
          <p:cNvSpPr txBox="1">
            <a:spLocks noChangeArrowheads="1"/>
          </p:cNvSpPr>
          <p:nvPr/>
        </p:nvSpPr>
        <p:spPr bwMode="auto">
          <a:xfrm>
            <a:off x="4894551" y="3825416"/>
            <a:ext cx="4167972" cy="221993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4545" tIns="59374" rIns="94545" bIns="47273">
            <a:prstTxWarp prst="textNoShape">
              <a:avLst/>
            </a:prstTxWarp>
          </a:bodyPr>
          <a:lstStyle/>
          <a:p>
            <a:pPr marL="175106" indent="-175106">
              <a:lnSpc>
                <a:spcPct val="95000"/>
              </a:lnSpc>
              <a:buSzPct val="58000"/>
              <a:buBlip>
                <a:blip r:embed="rId6"/>
              </a:buBlip>
              <a:tabLst>
                <a:tab pos="175106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</a:pPr>
            <a:r>
              <a:rPr lang="en-GB" b="1" dirty="0" smtClean="0">
                <a:solidFill>
                  <a:srgbClr val="810081"/>
                </a:solidFill>
                <a:latin typeface="NimbusSanL-BoldCond" charset="0"/>
                <a:ea typeface="NimbusSanL-BoldCond" charset="0"/>
                <a:cs typeface="NimbusSanL-BoldCond" charset="0"/>
              </a:rPr>
              <a:t> </a:t>
            </a:r>
            <a:r>
              <a:rPr lang="en-GB" sz="1700" b="1" i="1" dirty="0" err="1">
                <a:solidFill>
                  <a:srgbClr val="000000"/>
                </a:solidFill>
                <a:ea typeface="NimbusSanL-BoldCond" charset="0"/>
                <a:cs typeface="NimbusSanL-BoldCond" charset="0"/>
              </a:rPr>
              <a:t>p</a:t>
            </a:r>
            <a:r>
              <a:rPr lang="en-GB" sz="1700" b="1" dirty="0">
                <a:solidFill>
                  <a:srgbClr val="000000"/>
                </a:solidFill>
                <a:ea typeface="NimbusSanL-ReguCond" charset="0"/>
                <a:cs typeface="NimbusSanL-ReguCond" charset="0"/>
              </a:rPr>
              <a:t> </a:t>
            </a:r>
            <a:r>
              <a:rPr lang="en-GB" sz="1700" b="1" dirty="0">
                <a:solidFill>
                  <a:srgbClr val="000000"/>
                </a:solidFill>
                <a:ea typeface="NimbusSanL-ReguCond" charset="0"/>
                <a:cs typeface="NimbusSanL-ReguCond" charset="0"/>
              </a:rPr>
              <a:t>escapes in the beam pipe</a:t>
            </a:r>
          </a:p>
          <a:p>
            <a:pPr marL="175106" indent="-175106">
              <a:lnSpc>
                <a:spcPct val="131000"/>
              </a:lnSpc>
              <a:buSzPct val="65000"/>
              <a:buBlip>
                <a:blip r:embed="rId6"/>
              </a:buBlip>
              <a:tabLst>
                <a:tab pos="175106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</a:pPr>
            <a:r>
              <a:rPr lang="en-GB" sz="1700" b="1" dirty="0">
                <a:solidFill>
                  <a:srgbClr val="000000"/>
                </a:solidFill>
                <a:ea typeface="NimbusSanL-ReguCond" charset="0"/>
                <a:cs typeface="NimbusSanL-ReguCond" charset="0"/>
              </a:rPr>
              <a:t> no </a:t>
            </a:r>
            <a:r>
              <a:rPr lang="en-GB" sz="1700" b="1" dirty="0">
                <a:solidFill>
                  <a:srgbClr val="000000"/>
                </a:solidFill>
                <a:ea typeface="NimbusSanL-ReguCond" charset="0"/>
                <a:cs typeface="NimbusSanL-ReguCond" charset="0"/>
              </a:rPr>
              <a:t>quantum numbers exchanged </a:t>
            </a:r>
            <a:r>
              <a:rPr lang="en-GB" sz="1700" b="1" dirty="0" err="1">
                <a:solidFill>
                  <a:srgbClr val="000000"/>
                </a:solidFill>
                <a:ea typeface="NimbusSanL-ReguCond" charset="0"/>
                <a:cs typeface="NimbusSanL-ReguCond" charset="0"/>
              </a:rPr>
              <a:t>btw</a:t>
            </a:r>
            <a:r>
              <a:rPr lang="en-GB" sz="1700" b="1" dirty="0" err="1">
                <a:solidFill>
                  <a:srgbClr val="000000"/>
                </a:solidFill>
                <a:latin typeface="Symbol" charset="2"/>
                <a:ea typeface="NimbusSanL-ReguCond" charset="0"/>
                <a:cs typeface="NimbusSanL-ReguCond" charset="0"/>
              </a:rPr>
              <a:t></a:t>
            </a:r>
            <a:r>
              <a:rPr lang="en-GB" sz="1700" b="1" i="1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γ</a:t>
            </a:r>
            <a:r>
              <a:rPr lang="en-GB" sz="1700" b="1" dirty="0">
                <a:solidFill>
                  <a:srgbClr val="000000"/>
                </a:solidFill>
                <a:ea typeface="NimbusSanL-ReguCond" charset="0"/>
                <a:cs typeface="NimbusSanL-ReguCond" charset="0"/>
              </a:rPr>
              <a:t>* and </a:t>
            </a:r>
            <a:r>
              <a:rPr lang="en-GB" sz="1700" b="1" i="1" dirty="0" err="1">
                <a:solidFill>
                  <a:srgbClr val="000000"/>
                </a:solidFill>
                <a:ea typeface="NimbusSanL-ReguCond" charset="0"/>
                <a:cs typeface="NimbusSanL-ReguCond" charset="0"/>
              </a:rPr>
              <a:t>p</a:t>
            </a:r>
            <a:r>
              <a:rPr lang="en-GB" sz="1700" b="1" dirty="0">
                <a:solidFill>
                  <a:srgbClr val="000000"/>
                </a:solidFill>
                <a:ea typeface="NimbusSanL-ReguCond" charset="0"/>
                <a:cs typeface="NimbusSanL-ReguCond" charset="0"/>
              </a:rPr>
              <a:t> </a:t>
            </a:r>
            <a:r>
              <a:rPr lang="en-GB" sz="1700" b="1" dirty="0">
                <a:solidFill>
                  <a:srgbClr val="000000"/>
                </a:solidFill>
                <a:latin typeface="NimbusSanL-ReguCond" charset="0"/>
                <a:ea typeface="NimbusSanL-ReguCond" charset="0"/>
                <a:cs typeface="NimbusSanL-ReguCond" charset="0"/>
              </a:rPr>
              <a:t> </a:t>
            </a:r>
            <a:r>
              <a:rPr lang="en-GB" sz="1700" b="1" dirty="0">
                <a:solidFill>
                  <a:srgbClr val="000000"/>
                </a:solidFill>
                <a:latin typeface="NimbusSanL-ReguCond" charset="0"/>
                <a:ea typeface="NimbusSanL-ReguCond" charset="0"/>
                <a:cs typeface="NimbusSanL-ReguCond" charset="0"/>
              </a:rPr>
              <a:t> </a:t>
            </a:r>
            <a:r>
              <a:rPr lang="en-GB" sz="1700" b="1" dirty="0">
                <a:solidFill>
                  <a:srgbClr val="008000"/>
                </a:solidFill>
                <a:latin typeface="NimbusSanL-ReguCond" charset="0"/>
                <a:ea typeface="NimbusSanL-ReguCond" charset="0"/>
                <a:cs typeface="NimbusSanL-ReguCond" charset="0"/>
              </a:rPr>
              <a:t>→ </a:t>
            </a:r>
            <a:r>
              <a:rPr lang="en-GB" sz="1700" b="1" dirty="0">
                <a:solidFill>
                  <a:srgbClr val="008000"/>
                </a:solidFill>
                <a:latin typeface="NimbusSanL-ReguCond" charset="0"/>
                <a:ea typeface="NimbusSanL-ReguCond" charset="0"/>
                <a:cs typeface="NimbusSanL-ReguCond" charset="0"/>
              </a:rPr>
              <a:t>no colour flux </a:t>
            </a:r>
            <a:r>
              <a:rPr lang="en-GB" sz="1700" b="1" dirty="0">
                <a:solidFill>
                  <a:srgbClr val="FF0000"/>
                </a:solidFill>
                <a:latin typeface="NimbusSanL-ReguCond" charset="0"/>
                <a:ea typeface="NimbusSanL-ReguCond" charset="0"/>
                <a:cs typeface="NimbusSanL-ReguCond" charset="0"/>
              </a:rPr>
              <a:t>→</a:t>
            </a:r>
            <a:r>
              <a:rPr lang="en-GB" sz="1700" b="1" dirty="0" err="1">
                <a:solidFill>
                  <a:srgbClr val="FF0000"/>
                </a:solidFill>
                <a:latin typeface="tci3" charset="2"/>
                <a:ea typeface="NimbusSanL-ReguCond" charset="0"/>
                <a:cs typeface="NimbusSanL-ReguCond" charset="0"/>
              </a:rPr>
              <a:t></a:t>
            </a:r>
            <a:r>
              <a:rPr lang="en-GB" sz="1700" b="1" dirty="0" err="1">
                <a:solidFill>
                  <a:srgbClr val="FF0000"/>
                </a:solidFill>
                <a:ea typeface="tci3" charset="2"/>
                <a:cs typeface="tci3" charset="2"/>
              </a:rPr>
              <a:t>large</a:t>
            </a:r>
            <a:r>
              <a:rPr lang="en-GB" sz="1700" b="1" dirty="0">
                <a:solidFill>
                  <a:srgbClr val="FF0000"/>
                </a:solidFill>
                <a:ea typeface="tci3" charset="2"/>
                <a:cs typeface="tci3" charset="2"/>
              </a:rPr>
              <a:t> rapidity gap</a:t>
            </a:r>
          </a:p>
          <a:p>
            <a:pPr marL="175106" indent="-175106">
              <a:lnSpc>
                <a:spcPct val="131000"/>
              </a:lnSpc>
              <a:buSzPct val="65000"/>
              <a:buBlip>
                <a:blip r:embed="rId6"/>
              </a:buBlip>
              <a:tabLst>
                <a:tab pos="175106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</a:pPr>
            <a:r>
              <a:rPr lang="en-GB" sz="1700" b="1" dirty="0">
                <a:solidFill>
                  <a:srgbClr val="000000"/>
                </a:solidFill>
                <a:ea typeface="tci3" charset="2"/>
                <a:cs typeface="tci3" charset="2"/>
              </a:rPr>
              <a:t> Providing </a:t>
            </a:r>
            <a:r>
              <a:rPr lang="en-GB" sz="1700" b="1" dirty="0">
                <a:solidFill>
                  <a:srgbClr val="000000"/>
                </a:solidFill>
                <a:ea typeface="tci3" charset="2"/>
                <a:cs typeface="tci3" charset="2"/>
              </a:rPr>
              <a:t>a </a:t>
            </a:r>
            <a:r>
              <a:rPr lang="en-GB" sz="1700" b="1" dirty="0" err="1">
                <a:solidFill>
                  <a:srgbClr val="000000"/>
                </a:solidFill>
                <a:ea typeface="tci3" charset="2"/>
                <a:cs typeface="tci3" charset="2"/>
              </a:rPr>
              <a:t>pQCD</a:t>
            </a:r>
            <a:r>
              <a:rPr lang="en-GB" sz="1700" b="1" dirty="0">
                <a:solidFill>
                  <a:srgbClr val="000000"/>
                </a:solidFill>
                <a:ea typeface="tci3" charset="2"/>
                <a:cs typeface="tci3" charset="2"/>
              </a:rPr>
              <a:t> </a:t>
            </a:r>
            <a:r>
              <a:rPr lang="en-GB" sz="1700" b="1" dirty="0">
                <a:solidFill>
                  <a:srgbClr val="000000"/>
                </a:solidFill>
                <a:ea typeface="tci3" charset="2"/>
                <a:cs typeface="tci3" charset="2"/>
              </a:rPr>
              <a:t>motivated description of strong interactions</a:t>
            </a:r>
          </a:p>
        </p:txBody>
      </p:sp>
      <p:sp>
        <p:nvSpPr>
          <p:cNvPr id="24589" name="Text Box 48"/>
          <p:cNvSpPr txBox="1">
            <a:spLocks noChangeArrowheads="1"/>
          </p:cNvSpPr>
          <p:nvPr/>
        </p:nvSpPr>
        <p:spPr bwMode="auto">
          <a:xfrm>
            <a:off x="3039880" y="1446919"/>
            <a:ext cx="2580412" cy="63426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4545" tIns="76771" rIns="94545" bIns="47273">
            <a:prstTxWarp prst="textNoShape">
              <a:avLst/>
            </a:prstTxWarp>
          </a:bodyPr>
          <a:lstStyle/>
          <a:p>
            <a:pPr algn="ctr"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5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~10</a:t>
            </a:r>
            <a:r>
              <a:rPr lang="en-GB" sz="25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% </a:t>
            </a:r>
          </a:p>
          <a:p>
            <a:pPr algn="ctr"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5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@ HERA</a:t>
            </a:r>
            <a:endParaRPr lang="en-GB" sz="2500" b="1" dirty="0">
              <a:solidFill>
                <a:srgbClr val="FF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4590" name="Text Box 51"/>
          <p:cNvSpPr txBox="1">
            <a:spLocks noChangeArrowheads="1"/>
          </p:cNvSpPr>
          <p:nvPr/>
        </p:nvSpPr>
        <p:spPr bwMode="auto">
          <a:xfrm>
            <a:off x="5659772" y="3357977"/>
            <a:ext cx="2177223" cy="422312"/>
          </a:xfrm>
          <a:prstGeom prst="rect">
            <a:avLst/>
          </a:prstGeom>
          <a:solidFill>
            <a:srgbClr val="FFFFFF"/>
          </a:solidFill>
          <a:ln w="28440">
            <a:solidFill>
              <a:srgbClr val="333399"/>
            </a:solidFill>
            <a:miter lim="800000"/>
            <a:headEnd/>
            <a:tailEnd/>
          </a:ln>
        </p:spPr>
        <p:txBody>
          <a:bodyPr lIns="94545" tIns="67694" rIns="94545" bIns="49163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spcBef>
                <a:spcPts val="1313"/>
              </a:spcBef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100" b="1">
                <a:solidFill>
                  <a:srgbClr val="333399"/>
                </a:solidFill>
                <a:latin typeface="Times New Roman" charset="0"/>
                <a:ea typeface="DejaVu Sans" charset="0"/>
                <a:cs typeface="DejaVu Sans" charset="0"/>
              </a:rPr>
              <a:t>Diffractive DIS </a:t>
            </a:r>
          </a:p>
        </p:txBody>
      </p:sp>
      <p:sp>
        <p:nvSpPr>
          <p:cNvPr id="24591" name="Freeform 52"/>
          <p:cNvSpPr>
            <a:spLocks/>
          </p:cNvSpPr>
          <p:nvPr/>
        </p:nvSpPr>
        <p:spPr bwMode="auto">
          <a:xfrm>
            <a:off x="7810115" y="2248011"/>
            <a:ext cx="913896" cy="749887"/>
          </a:xfrm>
          <a:custGeom>
            <a:avLst/>
            <a:gdLst>
              <a:gd name="T0" fmla="*/ 0 w 2401"/>
              <a:gd name="T1" fmla="*/ 2147483647 h 2001"/>
              <a:gd name="T2" fmla="*/ 2147483647 w 2401"/>
              <a:gd name="T3" fmla="*/ 0 h 2001"/>
              <a:gd name="T4" fmla="*/ 0 60000 65536"/>
              <a:gd name="T5" fmla="*/ 0 60000 65536"/>
              <a:gd name="T6" fmla="*/ 0 w 2401"/>
              <a:gd name="T7" fmla="*/ 0 h 2001"/>
              <a:gd name="T8" fmla="*/ 2401 w 2401"/>
              <a:gd name="T9" fmla="*/ 2001 h 200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401" h="2001">
                <a:moveTo>
                  <a:pt x="0" y="2000"/>
                </a:moveTo>
                <a:cubicBezTo>
                  <a:pt x="2400" y="1000"/>
                  <a:pt x="1200" y="0"/>
                  <a:pt x="1200" y="0"/>
                </a:cubicBezTo>
              </a:path>
            </a:pathLst>
          </a:custGeom>
          <a:noFill/>
          <a:ln w="36000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</p:spPr>
        <p:txBody>
          <a:bodyPr wrap="none" lIns="96058" tIns="48029" rIns="96058" bIns="4802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Date Placeholder 5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June 02, 2015</a:t>
            </a:r>
            <a:endParaRPr lang="en-GB"/>
          </a:p>
        </p:txBody>
      </p:sp>
      <p:sp>
        <p:nvSpPr>
          <p:cNvPr id="54" name="Slide Number Placeholder 5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21107BCB-0559-5241-8698-2883378EBABE}" type="slidenum">
              <a:rPr lang="en-GB" smtClean="0"/>
              <a:pPr>
                <a:defRPr/>
              </a:pPr>
              <a:t>50</a:t>
            </a:fld>
            <a:endParaRPr lang="en-GB"/>
          </a:p>
        </p:txBody>
      </p:sp>
      <p:sp>
        <p:nvSpPr>
          <p:cNvPr id="55" name="Footer Placeholder 5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 (BNL)</a:t>
            </a:r>
            <a:endParaRPr lang="en-GB"/>
          </a:p>
        </p:txBody>
      </p:sp>
      <p:sp>
        <p:nvSpPr>
          <p:cNvPr id="52" name="Text Box 1"/>
          <p:cNvSpPr txBox="1">
            <a:spLocks noChangeArrowheads="1"/>
          </p:cNvSpPr>
          <p:nvPr/>
        </p:nvSpPr>
        <p:spPr bwMode="auto">
          <a:xfrm>
            <a:off x="175555" y="3990589"/>
            <a:ext cx="4097413" cy="414585"/>
          </a:xfrm>
          <a:prstGeom prst="rect">
            <a:avLst/>
          </a:prstGeom>
          <a:noFill/>
          <a:ln w="9360">
            <a:solidFill>
              <a:srgbClr val="FFFFFF"/>
            </a:solidFill>
            <a:miter lim="800000"/>
            <a:headEnd/>
            <a:tailEnd/>
          </a:ln>
        </p:spPr>
        <p:txBody>
          <a:bodyPr lIns="93789" tIns="65425" rIns="93789" bIns="46894">
            <a:prstTxWarp prst="textNoShape">
              <a:avLst/>
            </a:prstTxWarp>
            <a:spAutoFit/>
          </a:bodyPr>
          <a:lstStyle/>
          <a:p>
            <a:pPr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100" b="1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photon virtuality:</a:t>
            </a:r>
            <a:r>
              <a:rPr lang="en-GB" sz="2100" b="1" i="1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</a:p>
        </p:txBody>
      </p:sp>
      <p:sp>
        <p:nvSpPr>
          <p:cNvPr id="56" name="Text Box 4"/>
          <p:cNvSpPr txBox="1">
            <a:spLocks noChangeArrowheads="1"/>
          </p:cNvSpPr>
          <p:nvPr/>
        </p:nvSpPr>
        <p:spPr bwMode="auto">
          <a:xfrm>
            <a:off x="56279" y="5396215"/>
            <a:ext cx="4571159" cy="414586"/>
          </a:xfrm>
          <a:prstGeom prst="rect">
            <a:avLst/>
          </a:prstGeom>
          <a:noFill/>
          <a:ln w="936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lIns="93789" tIns="65425" rIns="93789" bIns="46894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  <a:defRPr/>
            </a:pPr>
            <a:r>
              <a:rPr lang="en-GB" sz="2100" b="1" dirty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square</a:t>
            </a:r>
            <a:r>
              <a:rPr lang="en-GB" sz="2100" b="1" dirty="0">
                <a:solidFill>
                  <a:srgbClr val="00009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2100" b="1" dirty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4-momentum at the </a:t>
            </a:r>
            <a:r>
              <a:rPr lang="en-GB" sz="2100" b="1" i="1" dirty="0" err="1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p</a:t>
            </a:r>
            <a:r>
              <a:rPr lang="en-GB" sz="2100" b="1" i="1" dirty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2100" b="1" dirty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vertex:</a:t>
            </a:r>
            <a:r>
              <a:rPr lang="en-GB" sz="2100" b="1" i="1" dirty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</a:p>
        </p:txBody>
      </p:sp>
      <p:graphicFrame>
        <p:nvGraphicFramePr>
          <p:cNvPr id="5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0066341"/>
              </p:ext>
            </p:extLst>
          </p:nvPr>
        </p:nvGraphicFramePr>
        <p:xfrm>
          <a:off x="933450" y="4184650"/>
          <a:ext cx="3692525" cy="687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237" name="Equation" r:id="rId7" imgW="2286000" imgH="393700" progId="Equation.3">
                  <p:embed/>
                </p:oleObj>
              </mc:Choice>
              <mc:Fallback>
                <p:oleObj name="Equation" r:id="rId7" imgW="22860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3450" y="4184650"/>
                        <a:ext cx="3692525" cy="6873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3"/>
          <p:cNvGraphicFramePr>
            <a:graphicFrameLocks noChangeAspect="1"/>
          </p:cNvGraphicFramePr>
          <p:nvPr/>
        </p:nvGraphicFramePr>
        <p:xfrm>
          <a:off x="1065932" y="3635467"/>
          <a:ext cx="2005867" cy="467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238" name="Equation" r:id="rId9" imgW="1308100" imgH="254000" progId="Equation.3">
                  <p:embed/>
                </p:oleObj>
              </mc:Choice>
              <mc:Fallback>
                <p:oleObj name="Equation" r:id="rId9" imgW="1308100" imgH="254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5932" y="3635467"/>
                        <a:ext cx="2005867" cy="46744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4"/>
          <p:cNvGraphicFramePr>
            <a:graphicFrameLocks noChangeAspect="1"/>
          </p:cNvGraphicFramePr>
          <p:nvPr/>
        </p:nvGraphicFramePr>
        <p:xfrm>
          <a:off x="797139" y="5075778"/>
          <a:ext cx="3808460" cy="4360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239" name="Equation" r:id="rId11" imgW="2235200" imgH="254000" progId="Equation.3">
                  <p:embed/>
                </p:oleObj>
              </mc:Choice>
              <mc:Fallback>
                <p:oleObj name="Equation" r:id="rId11" imgW="2235200" imgH="254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7139" y="5075778"/>
                        <a:ext cx="3808460" cy="43605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6896071"/>
              </p:ext>
            </p:extLst>
          </p:nvPr>
        </p:nvGraphicFramePr>
        <p:xfrm>
          <a:off x="1138238" y="5667375"/>
          <a:ext cx="140811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240" name="Equation" r:id="rId13" imgW="749300" imgH="279400" progId="Equation.3">
                  <p:embed/>
                </p:oleObj>
              </mc:Choice>
              <mc:Fallback>
                <p:oleObj name="Equation" r:id="rId13" imgW="749300" imgH="279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8238" y="5667375"/>
                        <a:ext cx="1408112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" name="Text Box 10"/>
          <p:cNvSpPr txBox="1">
            <a:spLocks noChangeArrowheads="1"/>
          </p:cNvSpPr>
          <p:nvPr/>
        </p:nvSpPr>
        <p:spPr bwMode="auto">
          <a:xfrm>
            <a:off x="177235" y="3361278"/>
            <a:ext cx="4693797" cy="416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66560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100" b="1" dirty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electron-proton</a:t>
            </a:r>
            <a:r>
              <a:rPr lang="en-GB" sz="2100" dirty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2100" b="1" dirty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centre-of-mass energy:</a:t>
            </a:r>
          </a:p>
        </p:txBody>
      </p:sp>
      <p:sp>
        <p:nvSpPr>
          <p:cNvPr id="63" name="Text Box 11"/>
          <p:cNvSpPr txBox="1">
            <a:spLocks noChangeArrowheads="1"/>
          </p:cNvSpPr>
          <p:nvPr/>
        </p:nvSpPr>
        <p:spPr bwMode="auto">
          <a:xfrm>
            <a:off x="136916" y="4682666"/>
            <a:ext cx="4581239" cy="416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66560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100" b="1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photon-proton centre-of-mass energy:</a:t>
            </a:r>
          </a:p>
        </p:txBody>
      </p:sp>
      <p:grpSp>
        <p:nvGrpSpPr>
          <p:cNvPr id="65" name="Group 64"/>
          <p:cNvGrpSpPr/>
          <p:nvPr/>
        </p:nvGrpSpPr>
        <p:grpSpPr>
          <a:xfrm>
            <a:off x="5428184" y="808566"/>
            <a:ext cx="2926545" cy="2540389"/>
            <a:chOff x="3162534" y="1662946"/>
            <a:chExt cx="2765484" cy="2441596"/>
          </a:xfrm>
        </p:grpSpPr>
        <p:sp>
          <p:nvSpPr>
            <p:cNvPr id="66" name="Text Box 3"/>
            <p:cNvSpPr txBox="1">
              <a:spLocks noChangeArrowheads="1"/>
            </p:cNvSpPr>
            <p:nvPr/>
          </p:nvSpPr>
          <p:spPr bwMode="auto">
            <a:xfrm>
              <a:off x="4234656" y="3644900"/>
              <a:ext cx="354892" cy="459642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80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500" b="1" i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t</a:t>
              </a:r>
            </a:p>
          </p:txBody>
        </p:sp>
        <p:sp>
          <p:nvSpPr>
            <p:cNvPr id="67" name="Line 5"/>
            <p:cNvSpPr>
              <a:spLocks noChangeShapeType="1"/>
            </p:cNvSpPr>
            <p:nvPr/>
          </p:nvSpPr>
          <p:spPr bwMode="auto">
            <a:xfrm flipV="1">
              <a:off x="4204494" y="1917700"/>
              <a:ext cx="1128713" cy="438150"/>
            </a:xfrm>
            <a:prstGeom prst="line">
              <a:avLst/>
            </a:prstGeom>
            <a:noFill/>
            <a:ln w="28440">
              <a:solidFill>
                <a:srgbClr val="FF3300"/>
              </a:solidFill>
              <a:miter lim="800000"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68" name="Group 6"/>
            <p:cNvGrpSpPr>
              <a:grpSpLocks/>
            </p:cNvGrpSpPr>
            <p:nvPr/>
          </p:nvGrpSpPr>
          <p:grpSpPr bwMode="auto">
            <a:xfrm>
              <a:off x="4274344" y="2773353"/>
              <a:ext cx="1143000" cy="642934"/>
              <a:chOff x="3945" y="1196"/>
              <a:chExt cx="720" cy="405"/>
            </a:xfrm>
          </p:grpSpPr>
          <p:sp>
            <p:nvSpPr>
              <p:cNvPr id="87" name="Oval 7"/>
              <p:cNvSpPr>
                <a:spLocks noChangeArrowheads="1"/>
              </p:cNvSpPr>
              <p:nvPr/>
            </p:nvSpPr>
            <p:spPr bwMode="auto">
              <a:xfrm>
                <a:off x="3945" y="1231"/>
                <a:ext cx="184" cy="95"/>
              </a:xfrm>
              <a:prstGeom prst="ellipse">
                <a:avLst/>
              </a:prstGeom>
              <a:blipFill dpi="0" rotWithShape="0">
                <a:blip r:embed="rId15"/>
                <a:srcRect/>
                <a:tile tx="0" ty="0" sx="100000" sy="100000" flip="none" algn="tl"/>
              </a:blipFill>
              <a:ln w="9360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Line 8"/>
              <p:cNvSpPr>
                <a:spLocks noChangeShapeType="1"/>
              </p:cNvSpPr>
              <p:nvPr/>
            </p:nvSpPr>
            <p:spPr bwMode="auto">
              <a:xfrm flipV="1">
                <a:off x="4116" y="1196"/>
                <a:ext cx="549" cy="91"/>
              </a:xfrm>
              <a:prstGeom prst="line">
                <a:avLst/>
              </a:prstGeom>
              <a:noFill/>
              <a:ln w="9360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Line 9"/>
              <p:cNvSpPr>
                <a:spLocks noChangeShapeType="1"/>
              </p:cNvSpPr>
              <p:nvPr/>
            </p:nvSpPr>
            <p:spPr bwMode="auto">
              <a:xfrm>
                <a:off x="4155" y="1266"/>
                <a:ext cx="488" cy="1"/>
              </a:xfrm>
              <a:prstGeom prst="line">
                <a:avLst/>
              </a:prstGeom>
              <a:noFill/>
              <a:ln w="9360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Line 10"/>
              <p:cNvSpPr>
                <a:spLocks noChangeShapeType="1"/>
              </p:cNvSpPr>
              <p:nvPr/>
            </p:nvSpPr>
            <p:spPr bwMode="auto">
              <a:xfrm>
                <a:off x="4142" y="1266"/>
                <a:ext cx="488" cy="49"/>
              </a:xfrm>
              <a:prstGeom prst="line">
                <a:avLst/>
              </a:prstGeom>
              <a:noFill/>
              <a:ln w="9360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Line 11"/>
              <p:cNvSpPr>
                <a:spLocks noChangeShapeType="1"/>
              </p:cNvSpPr>
              <p:nvPr/>
            </p:nvSpPr>
            <p:spPr bwMode="auto">
              <a:xfrm>
                <a:off x="4000" y="1312"/>
                <a:ext cx="1" cy="289"/>
              </a:xfrm>
              <a:prstGeom prst="line">
                <a:avLst/>
              </a:prstGeom>
              <a:noFill/>
              <a:ln w="9360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Line 12"/>
              <p:cNvSpPr>
                <a:spLocks noChangeShapeType="1"/>
              </p:cNvSpPr>
              <p:nvPr/>
            </p:nvSpPr>
            <p:spPr bwMode="auto">
              <a:xfrm>
                <a:off x="4065" y="1312"/>
                <a:ext cx="1" cy="289"/>
              </a:xfrm>
              <a:prstGeom prst="line">
                <a:avLst/>
              </a:prstGeom>
              <a:noFill/>
              <a:ln w="9360">
                <a:solidFill>
                  <a:srgbClr val="333399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9" name="Oval 13"/>
            <p:cNvSpPr>
              <a:spLocks noChangeArrowheads="1"/>
            </p:cNvSpPr>
            <p:nvPr/>
          </p:nvSpPr>
          <p:spPr bwMode="auto">
            <a:xfrm>
              <a:off x="4237832" y="3381375"/>
              <a:ext cx="330200" cy="146050"/>
            </a:xfrm>
            <a:prstGeom prst="ellipse">
              <a:avLst/>
            </a:prstGeom>
            <a:blipFill dpi="0" rotWithShape="0">
              <a:blip r:embed="rId16"/>
              <a:srcRect/>
              <a:tile tx="0" ty="0" sx="100000" sy="100000" flip="none" algn="tl"/>
            </a:blip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Line 14"/>
            <p:cNvSpPr>
              <a:spLocks noChangeShapeType="1"/>
            </p:cNvSpPr>
            <p:nvPr/>
          </p:nvSpPr>
          <p:spPr bwMode="auto">
            <a:xfrm flipV="1">
              <a:off x="3294857" y="3465512"/>
              <a:ext cx="979488" cy="177800"/>
            </a:xfrm>
            <a:prstGeom prst="line">
              <a:avLst/>
            </a:prstGeom>
            <a:noFill/>
            <a:ln w="28440">
              <a:solidFill>
                <a:srgbClr val="333399"/>
              </a:solidFill>
              <a:miter lim="800000"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Line 15"/>
            <p:cNvSpPr>
              <a:spLocks noChangeShapeType="1"/>
            </p:cNvSpPr>
            <p:nvPr/>
          </p:nvSpPr>
          <p:spPr bwMode="auto">
            <a:xfrm>
              <a:off x="4553744" y="3498850"/>
              <a:ext cx="838200" cy="247650"/>
            </a:xfrm>
            <a:prstGeom prst="line">
              <a:avLst/>
            </a:prstGeom>
            <a:noFill/>
            <a:ln w="28440">
              <a:solidFill>
                <a:srgbClr val="333399"/>
              </a:solidFill>
              <a:miter lim="800000"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AutoShape 16"/>
            <p:cNvSpPr>
              <a:spLocks/>
            </p:cNvSpPr>
            <p:nvPr/>
          </p:nvSpPr>
          <p:spPr bwMode="auto">
            <a:xfrm rot="10740000" flipV="1">
              <a:off x="4063207" y="2154237"/>
              <a:ext cx="403225" cy="19050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255 w 21600"/>
                <a:gd name="T19" fmla="*/ 0 h 21600"/>
                <a:gd name="T20" fmla="*/ 21600 w 21600"/>
                <a:gd name="T21" fmla="*/ 1098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 stroke="0">
                  <a:moveTo>
                    <a:pt x="267" y="8412"/>
                  </a:moveTo>
                  <a:cubicBezTo>
                    <a:pt x="1382" y="3492"/>
                    <a:pt x="5755" y="-1"/>
                    <a:pt x="10800" y="-1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0908"/>
                    <a:pt x="21598" y="11016"/>
                    <a:pt x="21595" y="11124"/>
                  </a:cubicBezTo>
                  <a:lnTo>
                    <a:pt x="10800" y="10800"/>
                  </a:lnTo>
                  <a:close/>
                </a:path>
                <a:path w="21600" h="21600" fill="none">
                  <a:moveTo>
                    <a:pt x="267" y="8412"/>
                  </a:moveTo>
                  <a:cubicBezTo>
                    <a:pt x="1382" y="3492"/>
                    <a:pt x="5755" y="-1"/>
                    <a:pt x="10800" y="-1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0908"/>
                    <a:pt x="21598" y="11016"/>
                    <a:pt x="21595" y="11124"/>
                  </a:cubicBezTo>
                </a:path>
              </a:pathLst>
            </a:custGeom>
            <a:noFill/>
            <a:ln w="9360">
              <a:solidFill>
                <a:srgbClr val="000000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Text Box 18"/>
            <p:cNvSpPr txBox="1">
              <a:spLocks noChangeArrowheads="1"/>
            </p:cNvSpPr>
            <p:nvPr/>
          </p:nvSpPr>
          <p:spPr bwMode="auto">
            <a:xfrm>
              <a:off x="5495132" y="2654300"/>
              <a:ext cx="432886" cy="40043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44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100" b="1" i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X</a:t>
              </a:r>
            </a:p>
          </p:txBody>
        </p:sp>
        <p:sp>
          <p:nvSpPr>
            <p:cNvPr id="74" name="Text Box 19"/>
            <p:cNvSpPr txBox="1">
              <a:spLocks noChangeArrowheads="1"/>
            </p:cNvSpPr>
            <p:nvPr/>
          </p:nvSpPr>
          <p:spPr bwMode="auto">
            <a:xfrm>
              <a:off x="3456781" y="2900363"/>
              <a:ext cx="478262" cy="40043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44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100" b="1" i="1" dirty="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W</a:t>
              </a:r>
            </a:p>
          </p:txBody>
        </p:sp>
        <p:sp>
          <p:nvSpPr>
            <p:cNvPr id="75" name="Text Box 20"/>
            <p:cNvSpPr txBox="1">
              <a:spLocks noChangeArrowheads="1"/>
            </p:cNvSpPr>
            <p:nvPr/>
          </p:nvSpPr>
          <p:spPr bwMode="auto">
            <a:xfrm>
              <a:off x="4037807" y="1768475"/>
              <a:ext cx="491612" cy="40043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44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100" b="1" i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Q</a:t>
              </a:r>
              <a:r>
                <a:rPr lang="en-GB" sz="2100" b="1" i="1" baseline="3000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2</a:t>
              </a:r>
            </a:p>
          </p:txBody>
        </p:sp>
        <p:grpSp>
          <p:nvGrpSpPr>
            <p:cNvPr id="76" name="Group 21"/>
            <p:cNvGrpSpPr>
              <a:grpSpLocks/>
            </p:cNvGrpSpPr>
            <p:nvPr/>
          </p:nvGrpSpPr>
          <p:grpSpPr bwMode="auto">
            <a:xfrm>
              <a:off x="3169444" y="1878015"/>
              <a:ext cx="1028700" cy="471488"/>
              <a:chOff x="3249" y="632"/>
              <a:chExt cx="648" cy="297"/>
            </a:xfrm>
          </p:grpSpPr>
          <p:sp>
            <p:nvSpPr>
              <p:cNvPr id="85" name="Line 22"/>
              <p:cNvSpPr>
                <a:spLocks noChangeShapeType="1"/>
              </p:cNvSpPr>
              <p:nvPr/>
            </p:nvSpPr>
            <p:spPr bwMode="auto">
              <a:xfrm>
                <a:off x="3313" y="837"/>
                <a:ext cx="584" cy="92"/>
              </a:xfrm>
              <a:prstGeom prst="line">
                <a:avLst/>
              </a:prstGeom>
              <a:noFill/>
              <a:ln w="28440">
                <a:solidFill>
                  <a:srgbClr val="FF3300"/>
                </a:solidFill>
                <a:miter lim="800000"/>
                <a:headEnd/>
                <a:tailEnd type="triangle" w="med" len="med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Text Box 23"/>
              <p:cNvSpPr txBox="1">
                <a:spLocks noChangeArrowheads="1"/>
              </p:cNvSpPr>
              <p:nvPr/>
            </p:nvSpPr>
            <p:spPr bwMode="auto">
              <a:xfrm rot="660000">
                <a:off x="3249" y="632"/>
                <a:ext cx="383" cy="215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90000" tIns="60840" rIns="90000" bIns="46800">
                <a:prstTxWarp prst="textNoShape">
                  <a:avLst/>
                </a:prstTxWarp>
                <a:spAutoFit/>
              </a:bodyPr>
              <a:lstStyle/>
              <a:p>
                <a:pPr>
                  <a:lnSpc>
                    <a:spcPct val="93000"/>
                  </a:lnSpc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en-GB" sz="1700" b="1">
                    <a:solidFill>
                      <a:srgbClr val="FF3300"/>
                    </a:solidFill>
                    <a:latin typeface="Times New Roman" charset="0"/>
                    <a:ea typeface="DejaVu Sans" charset="0"/>
                    <a:cs typeface="DejaVu Sans" charset="0"/>
                  </a:rPr>
                  <a:t>e </a:t>
                </a:r>
                <a:r>
                  <a:rPr lang="en-GB" sz="1700" b="1" i="1">
                    <a:solidFill>
                      <a:srgbClr val="FF3300"/>
                    </a:solidFill>
                    <a:latin typeface="Times New Roman" charset="0"/>
                    <a:ea typeface="DejaVu Sans" charset="0"/>
                    <a:cs typeface="DejaVu Sans" charset="0"/>
                  </a:rPr>
                  <a:t>(k)‏</a:t>
                </a:r>
              </a:p>
            </p:txBody>
          </p:sp>
        </p:grpSp>
        <p:sp>
          <p:nvSpPr>
            <p:cNvPr id="77" name="Text Box 24"/>
            <p:cNvSpPr txBox="1">
              <a:spLocks noChangeArrowheads="1"/>
            </p:cNvSpPr>
            <p:nvPr/>
          </p:nvSpPr>
          <p:spPr bwMode="auto">
            <a:xfrm rot="20040000">
              <a:off x="4681594" y="1662946"/>
              <a:ext cx="693627" cy="34123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08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1700" b="1">
                  <a:solidFill>
                    <a:srgbClr val="FF3300"/>
                  </a:solidFill>
                  <a:latin typeface="Times New Roman" charset="0"/>
                  <a:ea typeface="DejaVu Sans" charset="0"/>
                  <a:cs typeface="DejaVu Sans" charset="0"/>
                </a:rPr>
                <a:t>e’(</a:t>
              </a:r>
              <a:r>
                <a:rPr lang="en-GB" sz="1700" b="1" i="1">
                  <a:solidFill>
                    <a:srgbClr val="FF3300"/>
                  </a:solidFill>
                  <a:latin typeface="Times New Roman" charset="0"/>
                  <a:ea typeface="DejaVu Sans" charset="0"/>
                  <a:cs typeface="DejaVu Sans" charset="0"/>
                </a:rPr>
                <a:t>k’)‏</a:t>
              </a:r>
            </a:p>
          </p:txBody>
        </p:sp>
        <p:sp>
          <p:nvSpPr>
            <p:cNvPr id="78" name="Text Box 25"/>
            <p:cNvSpPr txBox="1">
              <a:spLocks noChangeArrowheads="1"/>
            </p:cNvSpPr>
            <p:nvPr/>
          </p:nvSpPr>
          <p:spPr bwMode="auto">
            <a:xfrm rot="21000000">
              <a:off x="3162534" y="3620333"/>
              <a:ext cx="648819" cy="34123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08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1700" b="1" i="1" dirty="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P (p</a:t>
              </a:r>
              <a:r>
                <a:rPr lang="en-GB" sz="1700" b="1" i="1" dirty="0" smtClean="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)</a:t>
              </a:r>
              <a:endParaRPr lang="en-GB" sz="1700" b="1" i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sp>
          <p:nvSpPr>
            <p:cNvPr id="79" name="Text Box 26"/>
            <p:cNvSpPr txBox="1">
              <a:spLocks noChangeArrowheads="1"/>
            </p:cNvSpPr>
            <p:nvPr/>
          </p:nvSpPr>
          <p:spPr bwMode="auto">
            <a:xfrm rot="840000">
              <a:off x="4899418" y="3656846"/>
              <a:ext cx="742167" cy="34123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608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1700" b="1" i="1" dirty="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P’(p’</a:t>
              </a:r>
              <a:r>
                <a:rPr lang="en-GB" sz="1700" b="1" i="1" dirty="0" smtClean="0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)</a:t>
              </a:r>
              <a:endParaRPr lang="en-GB" sz="1700" b="1" i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sp>
          <p:nvSpPr>
            <p:cNvPr id="80" name="Text Box 27"/>
            <p:cNvSpPr txBox="1">
              <a:spLocks noChangeArrowheads="1"/>
            </p:cNvSpPr>
            <p:nvPr/>
          </p:nvSpPr>
          <p:spPr bwMode="auto">
            <a:xfrm>
              <a:off x="4509294" y="2959100"/>
              <a:ext cx="438150" cy="40043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6444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100" b="1" i="1">
                  <a:solidFill>
                    <a:srgbClr val="008000"/>
                  </a:solidFill>
                  <a:latin typeface="Times New Roman" charset="0"/>
                  <a:ea typeface="DejaVu Sans" charset="0"/>
                  <a:cs typeface="DejaVu Sans" charset="0"/>
                </a:rPr>
                <a:t>IP</a:t>
              </a:r>
            </a:p>
          </p:txBody>
        </p:sp>
        <p:sp>
          <p:nvSpPr>
            <p:cNvPr id="81" name="AutoShape 28"/>
            <p:cNvSpPr>
              <a:spLocks/>
            </p:cNvSpPr>
            <p:nvPr/>
          </p:nvSpPr>
          <p:spPr bwMode="auto">
            <a:xfrm rot="15300000">
              <a:off x="3887860" y="2581484"/>
              <a:ext cx="1130175" cy="154941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1 w 21600"/>
                <a:gd name="T7" fmla="*/ 0 h 21600"/>
                <a:gd name="T8" fmla="*/ 0 w 21600"/>
                <a:gd name="T9" fmla="*/ -4 h 21600"/>
                <a:gd name="T10" fmla="*/ 0 w 21600"/>
                <a:gd name="T11" fmla="*/ -4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10791 w 21600"/>
                <a:gd name="T19" fmla="*/ 0 h 21600"/>
                <a:gd name="T20" fmla="*/ 21450 w 21600"/>
                <a:gd name="T21" fmla="*/ 108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 stroke="0">
                  <a:moveTo>
                    <a:pt x="10799" y="0"/>
                  </a:moveTo>
                  <a:cubicBezTo>
                    <a:pt x="10799" y="0"/>
                    <a:pt x="10799" y="-1"/>
                    <a:pt x="10800" y="-1"/>
                  </a:cubicBezTo>
                  <a:cubicBezTo>
                    <a:pt x="16092" y="-1"/>
                    <a:pt x="20604" y="3834"/>
                    <a:pt x="21458" y="9057"/>
                  </a:cubicBezTo>
                  <a:lnTo>
                    <a:pt x="10800" y="10800"/>
                  </a:lnTo>
                  <a:close/>
                </a:path>
                <a:path w="21600" h="21600" fill="none">
                  <a:moveTo>
                    <a:pt x="10799" y="0"/>
                  </a:moveTo>
                  <a:cubicBezTo>
                    <a:pt x="10799" y="0"/>
                    <a:pt x="10799" y="-1"/>
                    <a:pt x="10800" y="-1"/>
                  </a:cubicBezTo>
                  <a:cubicBezTo>
                    <a:pt x="16092" y="-1"/>
                    <a:pt x="20604" y="3834"/>
                    <a:pt x="21458" y="9057"/>
                  </a:cubicBezTo>
                </a:path>
              </a:pathLst>
            </a:custGeom>
            <a:noFill/>
            <a:ln w="9360">
              <a:solidFill>
                <a:srgbClr val="000000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Text Box 29"/>
            <p:cNvSpPr txBox="1">
              <a:spLocks noChangeArrowheads="1"/>
            </p:cNvSpPr>
            <p:nvPr/>
          </p:nvSpPr>
          <p:spPr bwMode="auto">
            <a:xfrm>
              <a:off x="4429919" y="2185987"/>
              <a:ext cx="743274" cy="424731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46800" rIns="90000" bIns="4680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09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100" b="1" i="1">
                  <a:solidFill>
                    <a:srgbClr val="FF5050"/>
                  </a:solidFill>
                  <a:latin typeface="Symbol" charset="2"/>
                  <a:ea typeface="DejaVu Sans" charset="0"/>
                  <a:cs typeface="DejaVu Sans" charset="0"/>
                </a:rPr>
                <a:t></a:t>
              </a:r>
              <a:r>
                <a:rPr lang="en-GB" sz="2100" b="1" i="1" baseline="30000">
                  <a:solidFill>
                    <a:srgbClr val="FF5050"/>
                  </a:solidFill>
                  <a:latin typeface="Times New Roman" charset="0"/>
                  <a:ea typeface="DejaVu Sans" charset="0"/>
                  <a:cs typeface="DejaVu Sans" charset="0"/>
                </a:rPr>
                <a:t>*</a:t>
              </a:r>
              <a:r>
                <a:rPr lang="en-GB" sz="2100" b="1" i="1">
                  <a:solidFill>
                    <a:srgbClr val="FF5050"/>
                  </a:solidFill>
                  <a:latin typeface="Times New Roman" charset="0"/>
                  <a:ea typeface="DejaVu Sans" charset="0"/>
                  <a:cs typeface="DejaVu Sans" charset="0"/>
                </a:rPr>
                <a:t>(q)‏</a:t>
              </a:r>
            </a:p>
          </p:txBody>
        </p:sp>
        <p:sp>
          <p:nvSpPr>
            <p:cNvPr id="83" name="Freeform 30"/>
            <p:cNvSpPr>
              <a:spLocks noChangeArrowheads="1"/>
            </p:cNvSpPr>
            <p:nvPr/>
          </p:nvSpPr>
          <p:spPr bwMode="auto">
            <a:xfrm rot="4200000">
              <a:off x="4028092" y="2479287"/>
              <a:ext cx="488950" cy="196850"/>
            </a:xfrm>
            <a:custGeom>
              <a:avLst/>
              <a:gdLst>
                <a:gd name="T0" fmla="*/ 0 w 768"/>
                <a:gd name="T1" fmla="*/ 135 h 104"/>
                <a:gd name="T2" fmla="*/ 1 w 768"/>
                <a:gd name="T3" fmla="*/ 20 h 104"/>
                <a:gd name="T4" fmla="*/ 2 w 768"/>
                <a:gd name="T5" fmla="*/ 250 h 104"/>
                <a:gd name="T6" fmla="*/ 3 w 768"/>
                <a:gd name="T7" fmla="*/ 20 h 104"/>
                <a:gd name="T8" fmla="*/ 4 w 768"/>
                <a:gd name="T9" fmla="*/ 250 h 104"/>
                <a:gd name="T10" fmla="*/ 5 w 768"/>
                <a:gd name="T11" fmla="*/ 20 h 104"/>
                <a:gd name="T12" fmla="*/ 6 w 768"/>
                <a:gd name="T13" fmla="*/ 250 h 104"/>
                <a:gd name="T14" fmla="*/ 7 w 768"/>
                <a:gd name="T15" fmla="*/ 20 h 104"/>
                <a:gd name="T16" fmla="*/ 8 w 768"/>
                <a:gd name="T17" fmla="*/ 250 h 10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68"/>
                <a:gd name="T28" fmla="*/ 0 h 104"/>
                <a:gd name="T29" fmla="*/ 768 w 768"/>
                <a:gd name="T30" fmla="*/ 104 h 10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68" h="104">
                  <a:moveTo>
                    <a:pt x="0" y="56"/>
                  </a:moveTo>
                  <a:cubicBezTo>
                    <a:pt x="32" y="28"/>
                    <a:pt x="64" y="0"/>
                    <a:pt x="96" y="8"/>
                  </a:cubicBezTo>
                  <a:cubicBezTo>
                    <a:pt x="128" y="16"/>
                    <a:pt x="160" y="104"/>
                    <a:pt x="192" y="104"/>
                  </a:cubicBezTo>
                  <a:cubicBezTo>
                    <a:pt x="224" y="104"/>
                    <a:pt x="256" y="8"/>
                    <a:pt x="288" y="8"/>
                  </a:cubicBezTo>
                  <a:cubicBezTo>
                    <a:pt x="320" y="8"/>
                    <a:pt x="352" y="104"/>
                    <a:pt x="384" y="104"/>
                  </a:cubicBezTo>
                  <a:cubicBezTo>
                    <a:pt x="416" y="104"/>
                    <a:pt x="448" y="8"/>
                    <a:pt x="480" y="8"/>
                  </a:cubicBezTo>
                  <a:cubicBezTo>
                    <a:pt x="512" y="8"/>
                    <a:pt x="544" y="104"/>
                    <a:pt x="576" y="104"/>
                  </a:cubicBezTo>
                  <a:cubicBezTo>
                    <a:pt x="608" y="104"/>
                    <a:pt x="640" y="8"/>
                    <a:pt x="672" y="8"/>
                  </a:cubicBezTo>
                  <a:cubicBezTo>
                    <a:pt x="704" y="8"/>
                    <a:pt x="752" y="88"/>
                    <a:pt x="768" y="104"/>
                  </a:cubicBezTo>
                </a:path>
              </a:pathLst>
            </a:custGeom>
            <a:noFill/>
            <a:ln w="19080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AutoShape 16"/>
            <p:cNvSpPr>
              <a:spLocks/>
            </p:cNvSpPr>
            <p:nvPr/>
          </p:nvSpPr>
          <p:spPr bwMode="auto">
            <a:xfrm flipV="1">
              <a:off x="4188803" y="3486150"/>
              <a:ext cx="403225" cy="19050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255 w 21600"/>
                <a:gd name="T19" fmla="*/ 0 h 21600"/>
                <a:gd name="T20" fmla="*/ 21600 w 21600"/>
                <a:gd name="T21" fmla="*/ 1098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 stroke="0">
                  <a:moveTo>
                    <a:pt x="267" y="8412"/>
                  </a:moveTo>
                  <a:cubicBezTo>
                    <a:pt x="1382" y="3492"/>
                    <a:pt x="5755" y="-1"/>
                    <a:pt x="10800" y="-1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0908"/>
                    <a:pt x="21598" y="11016"/>
                    <a:pt x="21595" y="11124"/>
                  </a:cubicBezTo>
                  <a:lnTo>
                    <a:pt x="10800" y="10800"/>
                  </a:lnTo>
                  <a:close/>
                </a:path>
                <a:path w="21600" h="21600" fill="none">
                  <a:moveTo>
                    <a:pt x="267" y="8412"/>
                  </a:moveTo>
                  <a:cubicBezTo>
                    <a:pt x="1382" y="3492"/>
                    <a:pt x="5755" y="-1"/>
                    <a:pt x="10800" y="-1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0908"/>
                    <a:pt x="21598" y="11016"/>
                    <a:pt x="21595" y="11124"/>
                  </a:cubicBezTo>
                </a:path>
              </a:pathLst>
            </a:custGeom>
            <a:noFill/>
            <a:ln w="9360">
              <a:solidFill>
                <a:srgbClr val="000000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36289280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7832501"/>
              </p:ext>
            </p:extLst>
          </p:nvPr>
        </p:nvGraphicFramePr>
        <p:xfrm>
          <a:off x="2909531" y="1041694"/>
          <a:ext cx="1760747" cy="8733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8402" name="Equazione" r:id="rId3" imgW="901440" imgH="495000" progId="Equation.3">
                  <p:embed/>
                </p:oleObj>
              </mc:Choice>
              <mc:Fallback>
                <p:oleObj name="Equazione" r:id="rId3" imgW="901440" imgH="495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9531" y="1041694"/>
                        <a:ext cx="1760747" cy="8733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3300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33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Line 19"/>
          <p:cNvSpPr>
            <a:spLocks noChangeShapeType="1"/>
          </p:cNvSpPr>
          <p:nvPr/>
        </p:nvSpPr>
        <p:spPr bwMode="auto">
          <a:xfrm>
            <a:off x="2812029" y="1240544"/>
            <a:ext cx="0" cy="374306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96058" tIns="48029" rIns="96058" bIns="4802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Line 20"/>
          <p:cNvSpPr>
            <a:spLocks noChangeShapeType="1"/>
          </p:cNvSpPr>
          <p:nvPr/>
        </p:nvSpPr>
        <p:spPr bwMode="auto">
          <a:xfrm>
            <a:off x="1160253" y="1926772"/>
            <a:ext cx="1307656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96058" tIns="48029" rIns="96058" bIns="48029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4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4715335"/>
              </p:ext>
            </p:extLst>
          </p:nvPr>
        </p:nvGraphicFramePr>
        <p:xfrm>
          <a:off x="816133" y="1978759"/>
          <a:ext cx="1898396" cy="44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8403" name="Equazione" r:id="rId5" imgW="1041120" imgH="253800" progId="Equation.3">
                  <p:embed/>
                </p:oleObj>
              </mc:Choice>
              <mc:Fallback>
                <p:oleObj name="Equazione" r:id="rId5" imgW="104112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6133" y="1978759"/>
                        <a:ext cx="1898396" cy="447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2408393"/>
              </p:ext>
            </p:extLst>
          </p:nvPr>
        </p:nvGraphicFramePr>
        <p:xfrm>
          <a:off x="2536733" y="1458890"/>
          <a:ext cx="248054" cy="3431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8404" name="Equazione" r:id="rId7" imgW="126720" imgH="190440" progId="Equation.3">
                  <p:embed/>
                </p:oleObj>
              </mc:Choice>
              <mc:Fallback>
                <p:oleObj name="Equazione" r:id="rId7" imgW="126720" imgH="1904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6733" y="1458890"/>
                        <a:ext cx="248054" cy="34311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0001942"/>
              </p:ext>
            </p:extLst>
          </p:nvPr>
        </p:nvGraphicFramePr>
        <p:xfrm>
          <a:off x="2536733" y="1132671"/>
          <a:ext cx="248054" cy="2950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8405" name="Equazione" r:id="rId9" imgW="126720" imgH="164880" progId="Equation.3">
                  <p:embed/>
                </p:oleObj>
              </mc:Choice>
              <mc:Fallback>
                <p:oleObj name="Equazione" r:id="rId9" imgW="126720" imgH="164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6733" y="1132671"/>
                        <a:ext cx="248054" cy="29502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Freeform 24"/>
          <p:cNvSpPr>
            <a:spLocks/>
          </p:cNvSpPr>
          <p:nvPr/>
        </p:nvSpPr>
        <p:spPr bwMode="auto">
          <a:xfrm rot="18985637">
            <a:off x="403190" y="1132671"/>
            <a:ext cx="732689" cy="543264"/>
          </a:xfrm>
          <a:custGeom>
            <a:avLst/>
            <a:gdLst/>
            <a:ahLst/>
            <a:cxnLst>
              <a:cxn ang="0">
                <a:pos x="40" y="10"/>
              </a:cxn>
              <a:cxn ang="0">
                <a:pos x="15" y="71"/>
              </a:cxn>
              <a:cxn ang="0">
                <a:pos x="125" y="9"/>
              </a:cxn>
              <a:cxn ang="0">
                <a:pos x="74" y="126"/>
              </a:cxn>
              <a:cxn ang="0">
                <a:pos x="185" y="66"/>
              </a:cxn>
              <a:cxn ang="0">
                <a:pos x="134" y="182"/>
              </a:cxn>
              <a:cxn ang="0">
                <a:pos x="245" y="121"/>
              </a:cxn>
              <a:cxn ang="0">
                <a:pos x="194" y="237"/>
              </a:cxn>
              <a:cxn ang="0">
                <a:pos x="305" y="179"/>
              </a:cxn>
              <a:cxn ang="0">
                <a:pos x="254" y="293"/>
              </a:cxn>
              <a:cxn ang="0">
                <a:pos x="366" y="235"/>
              </a:cxn>
              <a:cxn ang="0">
                <a:pos x="339" y="311"/>
              </a:cxn>
            </a:cxnLst>
            <a:rect l="0" t="0" r="r" b="b"/>
            <a:pathLst>
              <a:path w="380" h="311">
                <a:moveTo>
                  <a:pt x="40" y="10"/>
                </a:moveTo>
                <a:cubicBezTo>
                  <a:pt x="36" y="20"/>
                  <a:pt x="0" y="70"/>
                  <a:pt x="15" y="71"/>
                </a:cubicBezTo>
                <a:cubicBezTo>
                  <a:pt x="29" y="70"/>
                  <a:pt x="116" y="0"/>
                  <a:pt x="125" y="9"/>
                </a:cubicBezTo>
                <a:cubicBezTo>
                  <a:pt x="136" y="19"/>
                  <a:pt x="64" y="116"/>
                  <a:pt x="74" y="126"/>
                </a:cubicBezTo>
                <a:cubicBezTo>
                  <a:pt x="84" y="135"/>
                  <a:pt x="174" y="56"/>
                  <a:pt x="185" y="66"/>
                </a:cubicBezTo>
                <a:cubicBezTo>
                  <a:pt x="194" y="75"/>
                  <a:pt x="124" y="172"/>
                  <a:pt x="134" y="182"/>
                </a:cubicBezTo>
                <a:cubicBezTo>
                  <a:pt x="145" y="191"/>
                  <a:pt x="235" y="111"/>
                  <a:pt x="245" y="121"/>
                </a:cubicBezTo>
                <a:cubicBezTo>
                  <a:pt x="256" y="131"/>
                  <a:pt x="184" y="228"/>
                  <a:pt x="194" y="237"/>
                </a:cubicBezTo>
                <a:cubicBezTo>
                  <a:pt x="205" y="247"/>
                  <a:pt x="294" y="169"/>
                  <a:pt x="305" y="179"/>
                </a:cubicBezTo>
                <a:cubicBezTo>
                  <a:pt x="315" y="189"/>
                  <a:pt x="244" y="284"/>
                  <a:pt x="254" y="293"/>
                </a:cubicBezTo>
                <a:cubicBezTo>
                  <a:pt x="265" y="303"/>
                  <a:pt x="352" y="232"/>
                  <a:pt x="366" y="235"/>
                </a:cubicBezTo>
                <a:cubicBezTo>
                  <a:pt x="380" y="238"/>
                  <a:pt x="345" y="295"/>
                  <a:pt x="339" y="311"/>
                </a:cubicBezTo>
              </a:path>
            </a:pathLst>
          </a:custGeom>
          <a:noFill/>
          <a:ln w="19050" cap="flat" cmpd="sng">
            <a:solidFill>
              <a:schemeClr val="accent2"/>
            </a:solidFill>
            <a:prstDash val="solid"/>
            <a:round/>
            <a:headEnd/>
            <a:tailEnd/>
          </a:ln>
          <a:effectLst/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Text Box 25"/>
          <p:cNvSpPr txBox="1">
            <a:spLocks noChangeArrowheads="1"/>
          </p:cNvSpPr>
          <p:nvPr/>
        </p:nvSpPr>
        <p:spPr bwMode="auto">
          <a:xfrm>
            <a:off x="540106" y="1573552"/>
            <a:ext cx="477466" cy="540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6058" tIns="48029" rIns="96058" bIns="48029">
            <a:prstTxWarp prst="textNoShape">
              <a:avLst/>
            </a:prstTxWarp>
            <a:spAutoFit/>
          </a:bodyPr>
          <a:lstStyle/>
          <a:p>
            <a:pPr algn="l"/>
            <a:r>
              <a:rPr lang="en-US" sz="2900" dirty="0" err="1">
                <a:solidFill>
                  <a:schemeClr val="accent2"/>
                </a:solidFill>
                <a:latin typeface="Symbol" charset="2"/>
              </a:rPr>
              <a:t>g</a:t>
            </a:r>
            <a:r>
              <a:rPr lang="en-US" sz="2900" baseline="30000" dirty="0">
                <a:solidFill>
                  <a:schemeClr val="accent2"/>
                </a:solidFill>
              </a:rPr>
              <a:t>*</a:t>
            </a:r>
          </a:p>
        </p:txBody>
      </p:sp>
      <p:grpSp>
        <p:nvGrpSpPr>
          <p:cNvPr id="19" name="Group 26"/>
          <p:cNvGrpSpPr>
            <a:grpSpLocks/>
          </p:cNvGrpSpPr>
          <p:nvPr/>
        </p:nvGrpSpPr>
        <p:grpSpPr bwMode="auto">
          <a:xfrm>
            <a:off x="1181761" y="1224949"/>
            <a:ext cx="1217324" cy="339215"/>
            <a:chOff x="4506" y="3297"/>
            <a:chExt cx="777" cy="265"/>
          </a:xfrm>
        </p:grpSpPr>
        <p:sp>
          <p:nvSpPr>
            <p:cNvPr id="20" name="Freeform 27"/>
            <p:cNvSpPr>
              <a:spLocks/>
            </p:cNvSpPr>
            <p:nvPr/>
          </p:nvSpPr>
          <p:spPr bwMode="auto">
            <a:xfrm>
              <a:off x="4506" y="3297"/>
              <a:ext cx="777" cy="133"/>
            </a:xfrm>
            <a:custGeom>
              <a:avLst/>
              <a:gdLst/>
              <a:ahLst/>
              <a:cxnLst>
                <a:cxn ang="0">
                  <a:pos x="0" y="133"/>
                </a:cxn>
                <a:cxn ang="0">
                  <a:pos x="201" y="21"/>
                </a:cxn>
                <a:cxn ang="0">
                  <a:pos x="777" y="6"/>
                </a:cxn>
              </a:cxnLst>
              <a:rect l="0" t="0" r="r" b="b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8"/>
            <p:cNvSpPr>
              <a:spLocks/>
            </p:cNvSpPr>
            <p:nvPr/>
          </p:nvSpPr>
          <p:spPr bwMode="auto">
            <a:xfrm flipV="1">
              <a:off x="4506" y="3429"/>
              <a:ext cx="777" cy="133"/>
            </a:xfrm>
            <a:custGeom>
              <a:avLst/>
              <a:gdLst/>
              <a:ahLst/>
              <a:cxnLst>
                <a:cxn ang="0">
                  <a:pos x="0" y="133"/>
                </a:cxn>
                <a:cxn ang="0">
                  <a:pos x="201" y="21"/>
                </a:cxn>
                <a:cxn ang="0">
                  <a:pos x="777" y="6"/>
                </a:cxn>
              </a:cxnLst>
              <a:rect l="0" t="0" r="r" b="b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30"/>
          <p:cNvGrpSpPr>
            <a:grpSpLocks/>
          </p:cNvGrpSpPr>
          <p:nvPr/>
        </p:nvGrpSpPr>
        <p:grpSpPr bwMode="auto">
          <a:xfrm>
            <a:off x="5805928" y="1018569"/>
            <a:ext cx="3008801" cy="1347815"/>
            <a:chOff x="273" y="2653"/>
            <a:chExt cx="2131" cy="1091"/>
          </a:xfrm>
        </p:grpSpPr>
        <p:sp>
          <p:nvSpPr>
            <p:cNvPr id="23" name="Text Box 31"/>
            <p:cNvSpPr txBox="1">
              <a:spLocks noChangeArrowheads="1"/>
            </p:cNvSpPr>
            <p:nvPr/>
          </p:nvSpPr>
          <p:spPr bwMode="auto">
            <a:xfrm>
              <a:off x="1115" y="3114"/>
              <a:ext cx="313" cy="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it-IT" sz="2100" b="1">
                  <a:solidFill>
                    <a:srgbClr val="FF3300"/>
                  </a:solidFill>
                  <a:latin typeface="Arial" charset="0"/>
                </a:rPr>
                <a:t>x</a:t>
              </a:r>
              <a:r>
                <a:rPr lang="it-IT" sz="2100" b="1" baseline="-25000">
                  <a:solidFill>
                    <a:srgbClr val="FF3300"/>
                  </a:solidFill>
                  <a:latin typeface="Arial" charset="0"/>
                </a:rPr>
                <a:t>1</a:t>
              </a:r>
              <a:endParaRPr lang="it-IT" sz="2500" b="1">
                <a:latin typeface="Arial" charset="0"/>
              </a:endParaRPr>
            </a:p>
          </p:txBody>
        </p:sp>
        <p:sp>
          <p:nvSpPr>
            <p:cNvPr id="24" name="Text Box 32"/>
            <p:cNvSpPr txBox="1">
              <a:spLocks noChangeArrowheads="1"/>
            </p:cNvSpPr>
            <p:nvPr/>
          </p:nvSpPr>
          <p:spPr bwMode="auto">
            <a:xfrm>
              <a:off x="1618" y="3106"/>
              <a:ext cx="312" cy="3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it-IT" sz="2100" b="1">
                  <a:solidFill>
                    <a:srgbClr val="FF3300"/>
                  </a:solidFill>
                  <a:latin typeface="Arial" charset="0"/>
                </a:rPr>
                <a:t>x</a:t>
              </a:r>
              <a:r>
                <a:rPr lang="it-IT" sz="2100" b="1" baseline="-25000">
                  <a:solidFill>
                    <a:srgbClr val="FF3300"/>
                  </a:solidFill>
                  <a:latin typeface="Arial" charset="0"/>
                </a:rPr>
                <a:t>2</a:t>
              </a:r>
              <a:endParaRPr lang="it-IT" sz="2500" b="1">
                <a:latin typeface="Arial" charset="0"/>
              </a:endParaRPr>
            </a:p>
          </p:txBody>
        </p:sp>
        <p:grpSp>
          <p:nvGrpSpPr>
            <p:cNvPr id="25" name="Group 33"/>
            <p:cNvGrpSpPr>
              <a:grpSpLocks/>
            </p:cNvGrpSpPr>
            <p:nvPr/>
          </p:nvGrpSpPr>
          <p:grpSpPr bwMode="auto">
            <a:xfrm>
              <a:off x="273" y="2653"/>
              <a:ext cx="2131" cy="1091"/>
              <a:chOff x="273" y="2653"/>
              <a:chExt cx="2131" cy="1091"/>
            </a:xfrm>
          </p:grpSpPr>
          <p:graphicFrame>
            <p:nvGraphicFramePr>
              <p:cNvPr id="26" name="Object 34"/>
              <p:cNvGraphicFramePr>
                <a:graphicFrameLocks noChangeAspect="1"/>
              </p:cNvGraphicFramePr>
              <p:nvPr/>
            </p:nvGraphicFramePr>
            <p:xfrm>
              <a:off x="2335" y="3610"/>
              <a:ext cx="69" cy="13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08406" name="Equazione" r:id="rId11" imgW="114120" imgH="215640" progId="Equation.3">
                      <p:embed/>
                    </p:oleObj>
                  </mc:Choice>
                  <mc:Fallback>
                    <p:oleObj name="Equazione" r:id="rId11" imgW="114120" imgH="21564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335" y="3610"/>
                            <a:ext cx="69" cy="134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7" name="Freeform 35"/>
              <p:cNvSpPr>
                <a:spLocks/>
              </p:cNvSpPr>
              <p:nvPr/>
            </p:nvSpPr>
            <p:spPr bwMode="auto">
              <a:xfrm flipV="1">
                <a:off x="1001" y="2956"/>
                <a:ext cx="967" cy="68"/>
              </a:xfrm>
              <a:custGeom>
                <a:avLst/>
                <a:gdLst/>
                <a:ahLst/>
                <a:cxnLst>
                  <a:cxn ang="0">
                    <a:pos x="0" y="133"/>
                  </a:cxn>
                  <a:cxn ang="0">
                    <a:pos x="201" y="21"/>
                  </a:cxn>
                  <a:cxn ang="0">
                    <a:pos x="777" y="6"/>
                  </a:cxn>
                </a:cxnLst>
                <a:rect l="0" t="0" r="r" b="b"/>
                <a:pathLst>
                  <a:path w="777" h="133">
                    <a:moveTo>
                      <a:pt x="0" y="133"/>
                    </a:moveTo>
                    <a:cubicBezTo>
                      <a:pt x="33" y="114"/>
                      <a:pt x="72" y="42"/>
                      <a:pt x="201" y="21"/>
                    </a:cubicBezTo>
                    <a:cubicBezTo>
                      <a:pt x="330" y="0"/>
                      <a:pt x="657" y="9"/>
                      <a:pt x="777" y="6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36"/>
              <p:cNvSpPr>
                <a:spLocks/>
              </p:cNvSpPr>
              <p:nvPr/>
            </p:nvSpPr>
            <p:spPr bwMode="auto">
              <a:xfrm rot="-16214000">
                <a:off x="1126" y="3302"/>
                <a:ext cx="641" cy="109"/>
              </a:xfrm>
              <a:custGeom>
                <a:avLst/>
                <a:gdLst/>
                <a:ahLst/>
                <a:cxnLst>
                  <a:cxn ang="0">
                    <a:pos x="0" y="143"/>
                  </a:cxn>
                  <a:cxn ang="0">
                    <a:pos x="53" y="143"/>
                  </a:cxn>
                  <a:cxn ang="0">
                    <a:pos x="59" y="144"/>
                  </a:cxn>
                  <a:cxn ang="0">
                    <a:pos x="102" y="239"/>
                  </a:cxn>
                  <a:cxn ang="0">
                    <a:pos x="179" y="288"/>
                  </a:cxn>
                  <a:cxn ang="0">
                    <a:pos x="258" y="239"/>
                  </a:cxn>
                  <a:cxn ang="0">
                    <a:pos x="318" y="102"/>
                  </a:cxn>
                  <a:cxn ang="0">
                    <a:pos x="285" y="2"/>
                  </a:cxn>
                  <a:cxn ang="0">
                    <a:pos x="255" y="101"/>
                  </a:cxn>
                  <a:cxn ang="0">
                    <a:pos x="314" y="240"/>
                  </a:cxn>
                  <a:cxn ang="0">
                    <a:pos x="395" y="290"/>
                  </a:cxn>
                  <a:cxn ang="0">
                    <a:pos x="476" y="237"/>
                  </a:cxn>
                  <a:cxn ang="0">
                    <a:pos x="531" y="98"/>
                  </a:cxn>
                  <a:cxn ang="0">
                    <a:pos x="498" y="2"/>
                  </a:cxn>
                  <a:cxn ang="0">
                    <a:pos x="468" y="98"/>
                  </a:cxn>
                  <a:cxn ang="0">
                    <a:pos x="524" y="236"/>
                  </a:cxn>
                  <a:cxn ang="0">
                    <a:pos x="605" y="290"/>
                  </a:cxn>
                  <a:cxn ang="0">
                    <a:pos x="689" y="236"/>
                  </a:cxn>
                  <a:cxn ang="0">
                    <a:pos x="747" y="95"/>
                  </a:cxn>
                  <a:cxn ang="0">
                    <a:pos x="714" y="0"/>
                  </a:cxn>
                  <a:cxn ang="0">
                    <a:pos x="681" y="98"/>
                  </a:cxn>
                  <a:cxn ang="0">
                    <a:pos x="738" y="234"/>
                  </a:cxn>
                  <a:cxn ang="0">
                    <a:pos x="822" y="290"/>
                  </a:cxn>
                  <a:cxn ang="0">
                    <a:pos x="905" y="237"/>
                  </a:cxn>
                  <a:cxn ang="0">
                    <a:pos x="962" y="99"/>
                  </a:cxn>
                  <a:cxn ang="0">
                    <a:pos x="927" y="2"/>
                  </a:cxn>
                  <a:cxn ang="0">
                    <a:pos x="896" y="99"/>
                  </a:cxn>
                  <a:cxn ang="0">
                    <a:pos x="956" y="239"/>
                  </a:cxn>
                  <a:cxn ang="0">
                    <a:pos x="1035" y="288"/>
                  </a:cxn>
                  <a:cxn ang="0">
                    <a:pos x="1118" y="237"/>
                  </a:cxn>
                  <a:cxn ang="0">
                    <a:pos x="1175" y="101"/>
                  </a:cxn>
                  <a:cxn ang="0">
                    <a:pos x="1142" y="2"/>
                  </a:cxn>
                  <a:cxn ang="0">
                    <a:pos x="1109" y="99"/>
                  </a:cxn>
                  <a:cxn ang="0">
                    <a:pos x="1169" y="240"/>
                  </a:cxn>
                  <a:cxn ang="0">
                    <a:pos x="1250" y="288"/>
                  </a:cxn>
                  <a:cxn ang="0">
                    <a:pos x="1331" y="239"/>
                  </a:cxn>
                  <a:cxn ang="0">
                    <a:pos x="1394" y="102"/>
                  </a:cxn>
                  <a:cxn ang="0">
                    <a:pos x="1359" y="3"/>
                  </a:cxn>
                  <a:cxn ang="0">
                    <a:pos x="1326" y="101"/>
                  </a:cxn>
                  <a:cxn ang="0">
                    <a:pos x="1385" y="239"/>
                  </a:cxn>
                  <a:cxn ang="0">
                    <a:pos x="1464" y="290"/>
                  </a:cxn>
                  <a:cxn ang="0">
                    <a:pos x="1547" y="240"/>
                  </a:cxn>
                  <a:cxn ang="0">
                    <a:pos x="1602" y="101"/>
                  </a:cxn>
                  <a:cxn ang="0">
                    <a:pos x="1574" y="3"/>
                  </a:cxn>
                  <a:cxn ang="0">
                    <a:pos x="1538" y="99"/>
                  </a:cxn>
                  <a:cxn ang="0">
                    <a:pos x="1598" y="240"/>
                  </a:cxn>
                  <a:cxn ang="0">
                    <a:pos x="1680" y="290"/>
                  </a:cxn>
                  <a:cxn ang="0">
                    <a:pos x="1757" y="240"/>
                  </a:cxn>
                  <a:cxn ang="0">
                    <a:pos x="1796" y="146"/>
                  </a:cxn>
                  <a:cxn ang="0">
                    <a:pos x="1806" y="146"/>
                  </a:cxn>
                  <a:cxn ang="0">
                    <a:pos x="1875" y="144"/>
                  </a:cxn>
                </a:cxnLst>
                <a:rect l="0" t="0" r="r" b="b"/>
                <a:pathLst>
                  <a:path w="1875" h="290">
                    <a:moveTo>
                      <a:pt x="0" y="143"/>
                    </a:moveTo>
                    <a:cubicBezTo>
                      <a:pt x="9" y="143"/>
                      <a:pt x="43" y="143"/>
                      <a:pt x="53" y="143"/>
                    </a:cubicBezTo>
                    <a:cubicBezTo>
                      <a:pt x="63" y="143"/>
                      <a:pt x="51" y="128"/>
                      <a:pt x="59" y="144"/>
                    </a:cubicBezTo>
                    <a:cubicBezTo>
                      <a:pt x="67" y="160"/>
                      <a:pt x="82" y="215"/>
                      <a:pt x="102" y="239"/>
                    </a:cubicBezTo>
                    <a:cubicBezTo>
                      <a:pt x="122" y="263"/>
                      <a:pt x="153" y="288"/>
                      <a:pt x="179" y="288"/>
                    </a:cubicBezTo>
                    <a:cubicBezTo>
                      <a:pt x="205" y="288"/>
                      <a:pt x="235" y="270"/>
                      <a:pt x="258" y="239"/>
                    </a:cubicBezTo>
                    <a:cubicBezTo>
                      <a:pt x="281" y="208"/>
                      <a:pt x="314" y="141"/>
                      <a:pt x="318" y="102"/>
                    </a:cubicBezTo>
                    <a:cubicBezTo>
                      <a:pt x="322" y="63"/>
                      <a:pt x="295" y="2"/>
                      <a:pt x="285" y="2"/>
                    </a:cubicBezTo>
                    <a:cubicBezTo>
                      <a:pt x="275" y="2"/>
                      <a:pt x="250" y="61"/>
                      <a:pt x="255" y="101"/>
                    </a:cubicBezTo>
                    <a:cubicBezTo>
                      <a:pt x="260" y="141"/>
                      <a:pt x="291" y="208"/>
                      <a:pt x="314" y="240"/>
                    </a:cubicBezTo>
                    <a:cubicBezTo>
                      <a:pt x="337" y="272"/>
                      <a:pt x="368" y="290"/>
                      <a:pt x="395" y="290"/>
                    </a:cubicBezTo>
                    <a:cubicBezTo>
                      <a:pt x="422" y="290"/>
                      <a:pt x="453" y="269"/>
                      <a:pt x="476" y="237"/>
                    </a:cubicBezTo>
                    <a:cubicBezTo>
                      <a:pt x="499" y="205"/>
                      <a:pt x="527" y="137"/>
                      <a:pt x="531" y="98"/>
                    </a:cubicBezTo>
                    <a:cubicBezTo>
                      <a:pt x="535" y="59"/>
                      <a:pt x="508" y="2"/>
                      <a:pt x="498" y="2"/>
                    </a:cubicBezTo>
                    <a:cubicBezTo>
                      <a:pt x="488" y="2"/>
                      <a:pt x="464" y="59"/>
                      <a:pt x="468" y="98"/>
                    </a:cubicBezTo>
                    <a:cubicBezTo>
                      <a:pt x="472" y="137"/>
                      <a:pt x="501" y="204"/>
                      <a:pt x="524" y="236"/>
                    </a:cubicBezTo>
                    <a:cubicBezTo>
                      <a:pt x="547" y="268"/>
                      <a:pt x="578" y="290"/>
                      <a:pt x="605" y="290"/>
                    </a:cubicBezTo>
                    <a:cubicBezTo>
                      <a:pt x="632" y="290"/>
                      <a:pt x="665" y="268"/>
                      <a:pt x="689" y="236"/>
                    </a:cubicBezTo>
                    <a:cubicBezTo>
                      <a:pt x="713" y="204"/>
                      <a:pt x="743" y="134"/>
                      <a:pt x="747" y="95"/>
                    </a:cubicBezTo>
                    <a:cubicBezTo>
                      <a:pt x="751" y="56"/>
                      <a:pt x="725" y="0"/>
                      <a:pt x="714" y="0"/>
                    </a:cubicBezTo>
                    <a:cubicBezTo>
                      <a:pt x="703" y="0"/>
                      <a:pt x="677" y="59"/>
                      <a:pt x="681" y="98"/>
                    </a:cubicBezTo>
                    <a:cubicBezTo>
                      <a:pt x="685" y="137"/>
                      <a:pt x="715" y="202"/>
                      <a:pt x="738" y="234"/>
                    </a:cubicBezTo>
                    <a:cubicBezTo>
                      <a:pt x="761" y="266"/>
                      <a:pt x="794" y="290"/>
                      <a:pt x="822" y="290"/>
                    </a:cubicBezTo>
                    <a:cubicBezTo>
                      <a:pt x="850" y="290"/>
                      <a:pt x="882" y="269"/>
                      <a:pt x="905" y="237"/>
                    </a:cubicBezTo>
                    <a:cubicBezTo>
                      <a:pt x="928" y="205"/>
                      <a:pt x="958" y="138"/>
                      <a:pt x="962" y="99"/>
                    </a:cubicBezTo>
                    <a:cubicBezTo>
                      <a:pt x="966" y="60"/>
                      <a:pt x="938" y="2"/>
                      <a:pt x="927" y="2"/>
                    </a:cubicBezTo>
                    <a:cubicBezTo>
                      <a:pt x="916" y="2"/>
                      <a:pt x="891" y="60"/>
                      <a:pt x="896" y="99"/>
                    </a:cubicBezTo>
                    <a:cubicBezTo>
                      <a:pt x="901" y="138"/>
                      <a:pt x="933" y="208"/>
                      <a:pt x="956" y="239"/>
                    </a:cubicBezTo>
                    <a:cubicBezTo>
                      <a:pt x="979" y="270"/>
                      <a:pt x="1008" y="288"/>
                      <a:pt x="1035" y="288"/>
                    </a:cubicBezTo>
                    <a:cubicBezTo>
                      <a:pt x="1062" y="288"/>
                      <a:pt x="1095" y="268"/>
                      <a:pt x="1118" y="237"/>
                    </a:cubicBezTo>
                    <a:cubicBezTo>
                      <a:pt x="1141" y="206"/>
                      <a:pt x="1171" y="140"/>
                      <a:pt x="1175" y="101"/>
                    </a:cubicBezTo>
                    <a:cubicBezTo>
                      <a:pt x="1179" y="62"/>
                      <a:pt x="1153" y="2"/>
                      <a:pt x="1142" y="2"/>
                    </a:cubicBezTo>
                    <a:cubicBezTo>
                      <a:pt x="1131" y="2"/>
                      <a:pt x="1105" y="59"/>
                      <a:pt x="1109" y="99"/>
                    </a:cubicBezTo>
                    <a:cubicBezTo>
                      <a:pt x="1113" y="139"/>
                      <a:pt x="1146" y="209"/>
                      <a:pt x="1169" y="240"/>
                    </a:cubicBezTo>
                    <a:cubicBezTo>
                      <a:pt x="1192" y="271"/>
                      <a:pt x="1223" y="288"/>
                      <a:pt x="1250" y="288"/>
                    </a:cubicBezTo>
                    <a:cubicBezTo>
                      <a:pt x="1277" y="288"/>
                      <a:pt x="1307" y="270"/>
                      <a:pt x="1331" y="239"/>
                    </a:cubicBezTo>
                    <a:cubicBezTo>
                      <a:pt x="1355" y="208"/>
                      <a:pt x="1389" y="141"/>
                      <a:pt x="1394" y="102"/>
                    </a:cubicBezTo>
                    <a:cubicBezTo>
                      <a:pt x="1399" y="63"/>
                      <a:pt x="1370" y="3"/>
                      <a:pt x="1359" y="3"/>
                    </a:cubicBezTo>
                    <a:cubicBezTo>
                      <a:pt x="1348" y="3"/>
                      <a:pt x="1322" y="62"/>
                      <a:pt x="1326" y="101"/>
                    </a:cubicBezTo>
                    <a:cubicBezTo>
                      <a:pt x="1330" y="140"/>
                      <a:pt x="1362" y="207"/>
                      <a:pt x="1385" y="239"/>
                    </a:cubicBezTo>
                    <a:cubicBezTo>
                      <a:pt x="1408" y="271"/>
                      <a:pt x="1437" y="290"/>
                      <a:pt x="1464" y="290"/>
                    </a:cubicBezTo>
                    <a:cubicBezTo>
                      <a:pt x="1491" y="290"/>
                      <a:pt x="1524" y="272"/>
                      <a:pt x="1547" y="240"/>
                    </a:cubicBezTo>
                    <a:cubicBezTo>
                      <a:pt x="1570" y="208"/>
                      <a:pt x="1598" y="140"/>
                      <a:pt x="1602" y="101"/>
                    </a:cubicBezTo>
                    <a:cubicBezTo>
                      <a:pt x="1606" y="62"/>
                      <a:pt x="1585" y="3"/>
                      <a:pt x="1574" y="3"/>
                    </a:cubicBezTo>
                    <a:cubicBezTo>
                      <a:pt x="1563" y="3"/>
                      <a:pt x="1534" y="60"/>
                      <a:pt x="1538" y="99"/>
                    </a:cubicBezTo>
                    <a:cubicBezTo>
                      <a:pt x="1542" y="138"/>
                      <a:pt x="1574" y="208"/>
                      <a:pt x="1598" y="240"/>
                    </a:cubicBezTo>
                    <a:cubicBezTo>
                      <a:pt x="1622" y="272"/>
                      <a:pt x="1654" y="290"/>
                      <a:pt x="1680" y="290"/>
                    </a:cubicBezTo>
                    <a:cubicBezTo>
                      <a:pt x="1706" y="290"/>
                      <a:pt x="1738" y="264"/>
                      <a:pt x="1757" y="240"/>
                    </a:cubicBezTo>
                    <a:cubicBezTo>
                      <a:pt x="1776" y="216"/>
                      <a:pt x="1788" y="162"/>
                      <a:pt x="1796" y="146"/>
                    </a:cubicBezTo>
                    <a:cubicBezTo>
                      <a:pt x="1804" y="130"/>
                      <a:pt x="1793" y="146"/>
                      <a:pt x="1806" y="146"/>
                    </a:cubicBezTo>
                    <a:cubicBezTo>
                      <a:pt x="1819" y="146"/>
                      <a:pt x="1861" y="144"/>
                      <a:pt x="1875" y="144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37"/>
              <p:cNvSpPr>
                <a:spLocks/>
              </p:cNvSpPr>
              <p:nvPr/>
            </p:nvSpPr>
            <p:spPr bwMode="auto">
              <a:xfrm rot="-16214000">
                <a:off x="1270" y="3110"/>
                <a:ext cx="641" cy="110"/>
              </a:xfrm>
              <a:custGeom>
                <a:avLst/>
                <a:gdLst/>
                <a:ahLst/>
                <a:cxnLst>
                  <a:cxn ang="0">
                    <a:pos x="0" y="143"/>
                  </a:cxn>
                  <a:cxn ang="0">
                    <a:pos x="53" y="143"/>
                  </a:cxn>
                  <a:cxn ang="0">
                    <a:pos x="59" y="144"/>
                  </a:cxn>
                  <a:cxn ang="0">
                    <a:pos x="102" y="239"/>
                  </a:cxn>
                  <a:cxn ang="0">
                    <a:pos x="179" y="288"/>
                  </a:cxn>
                  <a:cxn ang="0">
                    <a:pos x="258" y="239"/>
                  </a:cxn>
                  <a:cxn ang="0">
                    <a:pos x="318" y="102"/>
                  </a:cxn>
                  <a:cxn ang="0">
                    <a:pos x="285" y="2"/>
                  </a:cxn>
                  <a:cxn ang="0">
                    <a:pos x="255" y="101"/>
                  </a:cxn>
                  <a:cxn ang="0">
                    <a:pos x="314" y="240"/>
                  </a:cxn>
                  <a:cxn ang="0">
                    <a:pos x="395" y="290"/>
                  </a:cxn>
                  <a:cxn ang="0">
                    <a:pos x="476" y="237"/>
                  </a:cxn>
                  <a:cxn ang="0">
                    <a:pos x="531" y="98"/>
                  </a:cxn>
                  <a:cxn ang="0">
                    <a:pos x="498" y="2"/>
                  </a:cxn>
                  <a:cxn ang="0">
                    <a:pos x="468" y="98"/>
                  </a:cxn>
                  <a:cxn ang="0">
                    <a:pos x="524" y="236"/>
                  </a:cxn>
                  <a:cxn ang="0">
                    <a:pos x="605" y="290"/>
                  </a:cxn>
                  <a:cxn ang="0">
                    <a:pos x="689" y="236"/>
                  </a:cxn>
                  <a:cxn ang="0">
                    <a:pos x="747" y="95"/>
                  </a:cxn>
                  <a:cxn ang="0">
                    <a:pos x="714" y="0"/>
                  </a:cxn>
                  <a:cxn ang="0">
                    <a:pos x="681" y="98"/>
                  </a:cxn>
                  <a:cxn ang="0">
                    <a:pos x="738" y="234"/>
                  </a:cxn>
                  <a:cxn ang="0">
                    <a:pos x="822" y="290"/>
                  </a:cxn>
                  <a:cxn ang="0">
                    <a:pos x="905" y="237"/>
                  </a:cxn>
                  <a:cxn ang="0">
                    <a:pos x="962" y="99"/>
                  </a:cxn>
                  <a:cxn ang="0">
                    <a:pos x="927" y="2"/>
                  </a:cxn>
                  <a:cxn ang="0">
                    <a:pos x="896" y="99"/>
                  </a:cxn>
                  <a:cxn ang="0">
                    <a:pos x="956" y="239"/>
                  </a:cxn>
                  <a:cxn ang="0">
                    <a:pos x="1035" y="288"/>
                  </a:cxn>
                  <a:cxn ang="0">
                    <a:pos x="1118" y="237"/>
                  </a:cxn>
                  <a:cxn ang="0">
                    <a:pos x="1175" y="101"/>
                  </a:cxn>
                  <a:cxn ang="0">
                    <a:pos x="1142" y="2"/>
                  </a:cxn>
                  <a:cxn ang="0">
                    <a:pos x="1109" y="99"/>
                  </a:cxn>
                  <a:cxn ang="0">
                    <a:pos x="1169" y="240"/>
                  </a:cxn>
                  <a:cxn ang="0">
                    <a:pos x="1250" y="288"/>
                  </a:cxn>
                  <a:cxn ang="0">
                    <a:pos x="1331" y="239"/>
                  </a:cxn>
                  <a:cxn ang="0">
                    <a:pos x="1394" y="102"/>
                  </a:cxn>
                  <a:cxn ang="0">
                    <a:pos x="1359" y="3"/>
                  </a:cxn>
                  <a:cxn ang="0">
                    <a:pos x="1326" y="101"/>
                  </a:cxn>
                  <a:cxn ang="0">
                    <a:pos x="1385" y="239"/>
                  </a:cxn>
                  <a:cxn ang="0">
                    <a:pos x="1464" y="290"/>
                  </a:cxn>
                  <a:cxn ang="0">
                    <a:pos x="1547" y="240"/>
                  </a:cxn>
                  <a:cxn ang="0">
                    <a:pos x="1602" y="101"/>
                  </a:cxn>
                  <a:cxn ang="0">
                    <a:pos x="1574" y="3"/>
                  </a:cxn>
                  <a:cxn ang="0">
                    <a:pos x="1538" y="99"/>
                  </a:cxn>
                  <a:cxn ang="0">
                    <a:pos x="1598" y="240"/>
                  </a:cxn>
                  <a:cxn ang="0">
                    <a:pos x="1680" y="290"/>
                  </a:cxn>
                  <a:cxn ang="0">
                    <a:pos x="1757" y="240"/>
                  </a:cxn>
                  <a:cxn ang="0">
                    <a:pos x="1796" y="146"/>
                  </a:cxn>
                  <a:cxn ang="0">
                    <a:pos x="1806" y="146"/>
                  </a:cxn>
                  <a:cxn ang="0">
                    <a:pos x="1875" y="144"/>
                  </a:cxn>
                </a:cxnLst>
                <a:rect l="0" t="0" r="r" b="b"/>
                <a:pathLst>
                  <a:path w="1875" h="290">
                    <a:moveTo>
                      <a:pt x="0" y="143"/>
                    </a:moveTo>
                    <a:cubicBezTo>
                      <a:pt x="9" y="143"/>
                      <a:pt x="43" y="143"/>
                      <a:pt x="53" y="143"/>
                    </a:cubicBezTo>
                    <a:cubicBezTo>
                      <a:pt x="63" y="143"/>
                      <a:pt x="51" y="128"/>
                      <a:pt x="59" y="144"/>
                    </a:cubicBezTo>
                    <a:cubicBezTo>
                      <a:pt x="67" y="160"/>
                      <a:pt x="82" y="215"/>
                      <a:pt x="102" y="239"/>
                    </a:cubicBezTo>
                    <a:cubicBezTo>
                      <a:pt x="122" y="263"/>
                      <a:pt x="153" y="288"/>
                      <a:pt x="179" y="288"/>
                    </a:cubicBezTo>
                    <a:cubicBezTo>
                      <a:pt x="205" y="288"/>
                      <a:pt x="235" y="270"/>
                      <a:pt x="258" y="239"/>
                    </a:cubicBezTo>
                    <a:cubicBezTo>
                      <a:pt x="281" y="208"/>
                      <a:pt x="314" y="141"/>
                      <a:pt x="318" y="102"/>
                    </a:cubicBezTo>
                    <a:cubicBezTo>
                      <a:pt x="322" y="63"/>
                      <a:pt x="295" y="2"/>
                      <a:pt x="285" y="2"/>
                    </a:cubicBezTo>
                    <a:cubicBezTo>
                      <a:pt x="275" y="2"/>
                      <a:pt x="250" y="61"/>
                      <a:pt x="255" y="101"/>
                    </a:cubicBezTo>
                    <a:cubicBezTo>
                      <a:pt x="260" y="141"/>
                      <a:pt x="291" y="208"/>
                      <a:pt x="314" y="240"/>
                    </a:cubicBezTo>
                    <a:cubicBezTo>
                      <a:pt x="337" y="272"/>
                      <a:pt x="368" y="290"/>
                      <a:pt x="395" y="290"/>
                    </a:cubicBezTo>
                    <a:cubicBezTo>
                      <a:pt x="422" y="290"/>
                      <a:pt x="453" y="269"/>
                      <a:pt x="476" y="237"/>
                    </a:cubicBezTo>
                    <a:cubicBezTo>
                      <a:pt x="499" y="205"/>
                      <a:pt x="527" y="137"/>
                      <a:pt x="531" y="98"/>
                    </a:cubicBezTo>
                    <a:cubicBezTo>
                      <a:pt x="535" y="59"/>
                      <a:pt x="508" y="2"/>
                      <a:pt x="498" y="2"/>
                    </a:cubicBezTo>
                    <a:cubicBezTo>
                      <a:pt x="488" y="2"/>
                      <a:pt x="464" y="59"/>
                      <a:pt x="468" y="98"/>
                    </a:cubicBezTo>
                    <a:cubicBezTo>
                      <a:pt x="472" y="137"/>
                      <a:pt x="501" y="204"/>
                      <a:pt x="524" y="236"/>
                    </a:cubicBezTo>
                    <a:cubicBezTo>
                      <a:pt x="547" y="268"/>
                      <a:pt x="578" y="290"/>
                      <a:pt x="605" y="290"/>
                    </a:cubicBezTo>
                    <a:cubicBezTo>
                      <a:pt x="632" y="290"/>
                      <a:pt x="665" y="268"/>
                      <a:pt x="689" y="236"/>
                    </a:cubicBezTo>
                    <a:cubicBezTo>
                      <a:pt x="713" y="204"/>
                      <a:pt x="743" y="134"/>
                      <a:pt x="747" y="95"/>
                    </a:cubicBezTo>
                    <a:cubicBezTo>
                      <a:pt x="751" y="56"/>
                      <a:pt x="725" y="0"/>
                      <a:pt x="714" y="0"/>
                    </a:cubicBezTo>
                    <a:cubicBezTo>
                      <a:pt x="703" y="0"/>
                      <a:pt x="677" y="59"/>
                      <a:pt x="681" y="98"/>
                    </a:cubicBezTo>
                    <a:cubicBezTo>
                      <a:pt x="685" y="137"/>
                      <a:pt x="715" y="202"/>
                      <a:pt x="738" y="234"/>
                    </a:cubicBezTo>
                    <a:cubicBezTo>
                      <a:pt x="761" y="266"/>
                      <a:pt x="794" y="290"/>
                      <a:pt x="822" y="290"/>
                    </a:cubicBezTo>
                    <a:cubicBezTo>
                      <a:pt x="850" y="290"/>
                      <a:pt x="882" y="269"/>
                      <a:pt x="905" y="237"/>
                    </a:cubicBezTo>
                    <a:cubicBezTo>
                      <a:pt x="928" y="205"/>
                      <a:pt x="958" y="138"/>
                      <a:pt x="962" y="99"/>
                    </a:cubicBezTo>
                    <a:cubicBezTo>
                      <a:pt x="966" y="60"/>
                      <a:pt x="938" y="2"/>
                      <a:pt x="927" y="2"/>
                    </a:cubicBezTo>
                    <a:cubicBezTo>
                      <a:pt x="916" y="2"/>
                      <a:pt x="891" y="60"/>
                      <a:pt x="896" y="99"/>
                    </a:cubicBezTo>
                    <a:cubicBezTo>
                      <a:pt x="901" y="138"/>
                      <a:pt x="933" y="208"/>
                      <a:pt x="956" y="239"/>
                    </a:cubicBezTo>
                    <a:cubicBezTo>
                      <a:pt x="979" y="270"/>
                      <a:pt x="1008" y="288"/>
                      <a:pt x="1035" y="288"/>
                    </a:cubicBezTo>
                    <a:cubicBezTo>
                      <a:pt x="1062" y="288"/>
                      <a:pt x="1095" y="268"/>
                      <a:pt x="1118" y="237"/>
                    </a:cubicBezTo>
                    <a:cubicBezTo>
                      <a:pt x="1141" y="206"/>
                      <a:pt x="1171" y="140"/>
                      <a:pt x="1175" y="101"/>
                    </a:cubicBezTo>
                    <a:cubicBezTo>
                      <a:pt x="1179" y="62"/>
                      <a:pt x="1153" y="2"/>
                      <a:pt x="1142" y="2"/>
                    </a:cubicBezTo>
                    <a:cubicBezTo>
                      <a:pt x="1131" y="2"/>
                      <a:pt x="1105" y="59"/>
                      <a:pt x="1109" y="99"/>
                    </a:cubicBezTo>
                    <a:cubicBezTo>
                      <a:pt x="1113" y="139"/>
                      <a:pt x="1146" y="209"/>
                      <a:pt x="1169" y="240"/>
                    </a:cubicBezTo>
                    <a:cubicBezTo>
                      <a:pt x="1192" y="271"/>
                      <a:pt x="1223" y="288"/>
                      <a:pt x="1250" y="288"/>
                    </a:cubicBezTo>
                    <a:cubicBezTo>
                      <a:pt x="1277" y="288"/>
                      <a:pt x="1307" y="270"/>
                      <a:pt x="1331" y="239"/>
                    </a:cubicBezTo>
                    <a:cubicBezTo>
                      <a:pt x="1355" y="208"/>
                      <a:pt x="1389" y="141"/>
                      <a:pt x="1394" y="102"/>
                    </a:cubicBezTo>
                    <a:cubicBezTo>
                      <a:pt x="1399" y="63"/>
                      <a:pt x="1370" y="3"/>
                      <a:pt x="1359" y="3"/>
                    </a:cubicBezTo>
                    <a:cubicBezTo>
                      <a:pt x="1348" y="3"/>
                      <a:pt x="1322" y="62"/>
                      <a:pt x="1326" y="101"/>
                    </a:cubicBezTo>
                    <a:cubicBezTo>
                      <a:pt x="1330" y="140"/>
                      <a:pt x="1362" y="207"/>
                      <a:pt x="1385" y="239"/>
                    </a:cubicBezTo>
                    <a:cubicBezTo>
                      <a:pt x="1408" y="271"/>
                      <a:pt x="1437" y="290"/>
                      <a:pt x="1464" y="290"/>
                    </a:cubicBezTo>
                    <a:cubicBezTo>
                      <a:pt x="1491" y="290"/>
                      <a:pt x="1524" y="272"/>
                      <a:pt x="1547" y="240"/>
                    </a:cubicBezTo>
                    <a:cubicBezTo>
                      <a:pt x="1570" y="208"/>
                      <a:pt x="1598" y="140"/>
                      <a:pt x="1602" y="101"/>
                    </a:cubicBezTo>
                    <a:cubicBezTo>
                      <a:pt x="1606" y="62"/>
                      <a:pt x="1585" y="3"/>
                      <a:pt x="1574" y="3"/>
                    </a:cubicBezTo>
                    <a:cubicBezTo>
                      <a:pt x="1563" y="3"/>
                      <a:pt x="1534" y="60"/>
                      <a:pt x="1538" y="99"/>
                    </a:cubicBezTo>
                    <a:cubicBezTo>
                      <a:pt x="1542" y="138"/>
                      <a:pt x="1574" y="208"/>
                      <a:pt x="1598" y="240"/>
                    </a:cubicBezTo>
                    <a:cubicBezTo>
                      <a:pt x="1622" y="272"/>
                      <a:pt x="1654" y="290"/>
                      <a:pt x="1680" y="290"/>
                    </a:cubicBezTo>
                    <a:cubicBezTo>
                      <a:pt x="1706" y="290"/>
                      <a:pt x="1738" y="264"/>
                      <a:pt x="1757" y="240"/>
                    </a:cubicBezTo>
                    <a:cubicBezTo>
                      <a:pt x="1776" y="216"/>
                      <a:pt x="1788" y="162"/>
                      <a:pt x="1796" y="146"/>
                    </a:cubicBezTo>
                    <a:cubicBezTo>
                      <a:pt x="1804" y="130"/>
                      <a:pt x="1793" y="146"/>
                      <a:pt x="1806" y="146"/>
                    </a:cubicBezTo>
                    <a:cubicBezTo>
                      <a:pt x="1819" y="146"/>
                      <a:pt x="1861" y="144"/>
                      <a:pt x="1875" y="144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Line 38"/>
              <p:cNvSpPr>
                <a:spLocks noChangeShapeType="1"/>
              </p:cNvSpPr>
              <p:nvPr/>
            </p:nvSpPr>
            <p:spPr bwMode="auto">
              <a:xfrm flipV="1">
                <a:off x="585" y="3550"/>
                <a:ext cx="734" cy="6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Line 39"/>
              <p:cNvSpPr>
                <a:spLocks noChangeShapeType="1"/>
              </p:cNvSpPr>
              <p:nvPr/>
            </p:nvSpPr>
            <p:spPr bwMode="auto">
              <a:xfrm>
                <a:off x="1680" y="3546"/>
                <a:ext cx="659" cy="6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Oval 40"/>
              <p:cNvSpPr>
                <a:spLocks noChangeArrowheads="1"/>
              </p:cNvSpPr>
              <p:nvPr/>
            </p:nvSpPr>
            <p:spPr bwMode="auto">
              <a:xfrm>
                <a:off x="1313" y="3407"/>
                <a:ext cx="367" cy="333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Text Box 41"/>
              <p:cNvSpPr txBox="1">
                <a:spLocks noChangeArrowheads="1"/>
              </p:cNvSpPr>
              <p:nvPr/>
            </p:nvSpPr>
            <p:spPr bwMode="auto">
              <a:xfrm>
                <a:off x="460" y="3360"/>
                <a:ext cx="254" cy="3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it-IT" sz="2100" b="1">
                    <a:latin typeface="Arial" charset="0"/>
                  </a:rPr>
                  <a:t>p</a:t>
                </a:r>
              </a:p>
            </p:txBody>
          </p:sp>
          <p:sp>
            <p:nvSpPr>
              <p:cNvPr id="34" name="Freeform 42"/>
              <p:cNvSpPr>
                <a:spLocks/>
              </p:cNvSpPr>
              <p:nvPr/>
            </p:nvSpPr>
            <p:spPr bwMode="auto">
              <a:xfrm>
                <a:off x="1008" y="2832"/>
                <a:ext cx="960" cy="101"/>
              </a:xfrm>
              <a:custGeom>
                <a:avLst/>
                <a:gdLst/>
                <a:ahLst/>
                <a:cxnLst>
                  <a:cxn ang="0">
                    <a:pos x="0" y="133"/>
                  </a:cxn>
                  <a:cxn ang="0">
                    <a:pos x="201" y="21"/>
                  </a:cxn>
                  <a:cxn ang="0">
                    <a:pos x="777" y="6"/>
                  </a:cxn>
                </a:cxnLst>
                <a:rect l="0" t="0" r="r" b="b"/>
                <a:pathLst>
                  <a:path w="777" h="133">
                    <a:moveTo>
                      <a:pt x="0" y="133"/>
                    </a:moveTo>
                    <a:cubicBezTo>
                      <a:pt x="33" y="114"/>
                      <a:pt x="72" y="42"/>
                      <a:pt x="201" y="21"/>
                    </a:cubicBezTo>
                    <a:cubicBezTo>
                      <a:pt x="330" y="0"/>
                      <a:pt x="657" y="9"/>
                      <a:pt x="777" y="6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43"/>
              <p:cNvSpPr>
                <a:spLocks/>
              </p:cNvSpPr>
              <p:nvPr/>
            </p:nvSpPr>
            <p:spPr bwMode="auto">
              <a:xfrm rot="19611570">
                <a:off x="576" y="2740"/>
                <a:ext cx="406" cy="333"/>
              </a:xfrm>
              <a:custGeom>
                <a:avLst/>
                <a:gdLst/>
                <a:ahLst/>
                <a:cxnLst>
                  <a:cxn ang="0">
                    <a:pos x="40" y="10"/>
                  </a:cxn>
                  <a:cxn ang="0">
                    <a:pos x="15" y="71"/>
                  </a:cxn>
                  <a:cxn ang="0">
                    <a:pos x="125" y="9"/>
                  </a:cxn>
                  <a:cxn ang="0">
                    <a:pos x="74" y="126"/>
                  </a:cxn>
                  <a:cxn ang="0">
                    <a:pos x="185" y="66"/>
                  </a:cxn>
                  <a:cxn ang="0">
                    <a:pos x="134" y="182"/>
                  </a:cxn>
                  <a:cxn ang="0">
                    <a:pos x="245" y="121"/>
                  </a:cxn>
                  <a:cxn ang="0">
                    <a:pos x="194" y="237"/>
                  </a:cxn>
                  <a:cxn ang="0">
                    <a:pos x="305" y="179"/>
                  </a:cxn>
                  <a:cxn ang="0">
                    <a:pos x="254" y="293"/>
                  </a:cxn>
                  <a:cxn ang="0">
                    <a:pos x="366" y="235"/>
                  </a:cxn>
                  <a:cxn ang="0">
                    <a:pos x="339" y="311"/>
                  </a:cxn>
                </a:cxnLst>
                <a:rect l="0" t="0" r="r" b="b"/>
                <a:pathLst>
                  <a:path w="380" h="311">
                    <a:moveTo>
                      <a:pt x="40" y="10"/>
                    </a:moveTo>
                    <a:cubicBezTo>
                      <a:pt x="36" y="20"/>
                      <a:pt x="0" y="70"/>
                      <a:pt x="15" y="71"/>
                    </a:cubicBezTo>
                    <a:cubicBezTo>
                      <a:pt x="29" y="70"/>
                      <a:pt x="116" y="0"/>
                      <a:pt x="125" y="9"/>
                    </a:cubicBezTo>
                    <a:cubicBezTo>
                      <a:pt x="136" y="19"/>
                      <a:pt x="64" y="116"/>
                      <a:pt x="74" y="126"/>
                    </a:cubicBezTo>
                    <a:cubicBezTo>
                      <a:pt x="84" y="135"/>
                      <a:pt x="174" y="56"/>
                      <a:pt x="185" y="66"/>
                    </a:cubicBezTo>
                    <a:cubicBezTo>
                      <a:pt x="194" y="75"/>
                      <a:pt x="124" y="172"/>
                      <a:pt x="134" y="182"/>
                    </a:cubicBezTo>
                    <a:cubicBezTo>
                      <a:pt x="145" y="191"/>
                      <a:pt x="235" y="111"/>
                      <a:pt x="245" y="121"/>
                    </a:cubicBezTo>
                    <a:cubicBezTo>
                      <a:pt x="256" y="131"/>
                      <a:pt x="184" y="228"/>
                      <a:pt x="194" y="237"/>
                    </a:cubicBezTo>
                    <a:cubicBezTo>
                      <a:pt x="205" y="247"/>
                      <a:pt x="294" y="169"/>
                      <a:pt x="305" y="179"/>
                    </a:cubicBezTo>
                    <a:cubicBezTo>
                      <a:pt x="315" y="189"/>
                      <a:pt x="244" y="284"/>
                      <a:pt x="254" y="293"/>
                    </a:cubicBezTo>
                    <a:cubicBezTo>
                      <a:pt x="265" y="303"/>
                      <a:pt x="352" y="232"/>
                      <a:pt x="366" y="235"/>
                    </a:cubicBezTo>
                    <a:cubicBezTo>
                      <a:pt x="380" y="238"/>
                      <a:pt x="345" y="295"/>
                      <a:pt x="339" y="311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Text Box 44"/>
              <p:cNvSpPr txBox="1">
                <a:spLocks noChangeArrowheads="1"/>
              </p:cNvSpPr>
              <p:nvPr/>
            </p:nvSpPr>
            <p:spPr bwMode="auto">
              <a:xfrm>
                <a:off x="2129" y="3311"/>
                <a:ext cx="255" cy="3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it-IT" sz="2100" b="1">
                    <a:latin typeface="Arial" charset="0"/>
                  </a:rPr>
                  <a:t>p</a:t>
                </a:r>
                <a:endParaRPr lang="it-IT" sz="2500" b="1">
                  <a:latin typeface="Arial" charset="0"/>
                </a:endParaRPr>
              </a:p>
            </p:txBody>
          </p:sp>
          <p:sp>
            <p:nvSpPr>
              <p:cNvPr id="37" name="Text Box 45"/>
              <p:cNvSpPr txBox="1">
                <a:spLocks noChangeArrowheads="1"/>
              </p:cNvSpPr>
              <p:nvPr/>
            </p:nvSpPr>
            <p:spPr bwMode="auto">
              <a:xfrm>
                <a:off x="273" y="2653"/>
                <a:ext cx="338" cy="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it-IT" sz="2900" b="1">
                    <a:latin typeface="Symbol" charset="2"/>
                  </a:rPr>
                  <a:t>g</a:t>
                </a:r>
                <a:r>
                  <a:rPr lang="it-IT" sz="2900" b="1" baseline="30000">
                    <a:latin typeface="Symbol" charset="2"/>
                  </a:rPr>
                  <a:t>*</a:t>
                </a:r>
                <a:endParaRPr lang="it-IT" sz="2500" b="1">
                  <a:latin typeface="Arial" charset="0"/>
                </a:endParaRPr>
              </a:p>
            </p:txBody>
          </p:sp>
        </p:grpSp>
      </p:grpSp>
      <p:sp>
        <p:nvSpPr>
          <p:cNvPr id="82" name="Rectangle 44"/>
          <p:cNvSpPr>
            <a:spLocks noChangeArrowheads="1"/>
          </p:cNvSpPr>
          <p:nvPr/>
        </p:nvSpPr>
        <p:spPr bwMode="auto">
          <a:xfrm>
            <a:off x="179756" y="115622"/>
            <a:ext cx="8713930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Diffraction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83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" name="Date Placeholder 9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June 02, 2015</a:t>
            </a:r>
            <a:endParaRPr lang="en-GB"/>
          </a:p>
        </p:txBody>
      </p:sp>
      <p:sp>
        <p:nvSpPr>
          <p:cNvPr id="95" name="Slide Number Placeholder 9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21107BCB-0559-5241-8698-2883378EBABE}" type="slidenum">
              <a:rPr lang="en-GB" smtClean="0"/>
              <a:pPr>
                <a:defRPr/>
              </a:pPr>
              <a:t>51</a:t>
            </a:fld>
            <a:endParaRPr lang="en-GB"/>
          </a:p>
        </p:txBody>
      </p:sp>
      <p:sp>
        <p:nvSpPr>
          <p:cNvPr id="96" name="Footer Placeholder 9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 (BNL)</a:t>
            </a:r>
            <a:endParaRPr lang="en-GB"/>
          </a:p>
        </p:txBody>
      </p:sp>
      <p:grpSp>
        <p:nvGrpSpPr>
          <p:cNvPr id="105" name="Group 104"/>
          <p:cNvGrpSpPr/>
          <p:nvPr/>
        </p:nvGrpSpPr>
        <p:grpSpPr>
          <a:xfrm>
            <a:off x="701382" y="3032584"/>
            <a:ext cx="1898350" cy="1771720"/>
            <a:chOff x="724693" y="3600450"/>
            <a:chExt cx="1793875" cy="1702820"/>
          </a:xfrm>
        </p:grpSpPr>
        <p:grpSp>
          <p:nvGrpSpPr>
            <p:cNvPr id="87" name="Group 1"/>
            <p:cNvGrpSpPr>
              <a:grpSpLocks/>
            </p:cNvGrpSpPr>
            <p:nvPr/>
          </p:nvGrpSpPr>
          <p:grpSpPr bwMode="auto">
            <a:xfrm>
              <a:off x="724693" y="3600450"/>
              <a:ext cx="1793875" cy="1339850"/>
              <a:chOff x="272" y="656"/>
              <a:chExt cx="1130" cy="844"/>
            </a:xfrm>
          </p:grpSpPr>
          <p:pic>
            <p:nvPicPr>
              <p:cNvPr id="92" name="Picture 2"/>
              <p:cNvPicPr>
                <a:picLocks noChangeAspect="1"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272" y="656"/>
                <a:ext cx="1131" cy="845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</p:pic>
          <p:sp>
            <p:nvSpPr>
              <p:cNvPr id="93" name="Text Box 3"/>
              <p:cNvSpPr txBox="1">
                <a:spLocks noChangeArrowheads="1"/>
              </p:cNvSpPr>
              <p:nvPr/>
            </p:nvSpPr>
            <p:spPr bwMode="auto">
              <a:xfrm>
                <a:off x="817" y="1025"/>
                <a:ext cx="318" cy="324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89280" tIns="44640" rIns="89280" bIns="44640">
                <a:prstTxWarp prst="textNoShape">
                  <a:avLst/>
                </a:prstTxWarp>
                <a:spAutoFit/>
              </a:bodyPr>
              <a:lstStyle/>
              <a:p>
                <a:pPr>
                  <a:lnSpc>
                    <a:spcPct val="116000"/>
                  </a:lnSpc>
                  <a:spcBef>
                    <a:spcPts val="1182"/>
                  </a:spcBef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en-GB" sz="2500">
                    <a:solidFill>
                      <a:srgbClr val="000000"/>
                    </a:solidFill>
                    <a:latin typeface="Comic Sans MS" charset="0"/>
                    <a:ea typeface="Arial" charset="0"/>
                    <a:cs typeface="Arial" charset="0"/>
                  </a:rPr>
                  <a:t>IP</a:t>
                </a:r>
              </a:p>
            </p:txBody>
          </p:sp>
        </p:grpSp>
        <p:sp>
          <p:nvSpPr>
            <p:cNvPr id="97" name="Text Box 4"/>
            <p:cNvSpPr txBox="1">
              <a:spLocks noChangeArrowheads="1"/>
            </p:cNvSpPr>
            <p:nvPr/>
          </p:nvSpPr>
          <p:spPr bwMode="auto">
            <a:xfrm>
              <a:off x="1013618" y="4914900"/>
              <a:ext cx="1081088" cy="388370"/>
            </a:xfrm>
            <a:prstGeom prst="rect">
              <a:avLst/>
            </a:prstGeom>
            <a:solidFill>
              <a:srgbClr val="3399FF"/>
            </a:solidFill>
            <a:ln w="9525">
              <a:noFill/>
              <a:round/>
              <a:headEnd/>
              <a:tailEnd/>
            </a:ln>
          </p:spPr>
          <p:txBody>
            <a:bodyPr lIns="89280" tIns="4464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116000"/>
                </a:lnSpc>
                <a:spcBef>
                  <a:spcPts val="1182"/>
                </a:spcBef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b="1" dirty="0">
                  <a:solidFill>
                    <a:srgbClr val="CC0000"/>
                  </a:solidFill>
                  <a:latin typeface="Comic Sans MS" charset="0"/>
                  <a:ea typeface="Arial" charset="0"/>
                  <a:cs typeface="Arial" charset="0"/>
                </a:rPr>
                <a:t>‘soft’</a:t>
              </a: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2834926" y="3027629"/>
            <a:ext cx="5622813" cy="1776675"/>
            <a:chOff x="2740818" y="3595688"/>
            <a:chExt cx="5313363" cy="1707582"/>
          </a:xfrm>
        </p:grpSpPr>
        <p:pic>
          <p:nvPicPr>
            <p:cNvPr id="98" name="Picture 6"/>
            <p:cNvPicPr>
              <a:picLocks noChangeAspect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5477668" y="3595688"/>
              <a:ext cx="2576513" cy="131603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99" name="Text Box 7"/>
            <p:cNvSpPr txBox="1">
              <a:spLocks noChangeArrowheads="1"/>
            </p:cNvSpPr>
            <p:nvPr/>
          </p:nvSpPr>
          <p:spPr bwMode="auto">
            <a:xfrm>
              <a:off x="6377781" y="4914900"/>
              <a:ext cx="1008062" cy="388370"/>
            </a:xfrm>
            <a:prstGeom prst="rect">
              <a:avLst/>
            </a:prstGeom>
            <a:solidFill>
              <a:srgbClr val="3399FF"/>
            </a:solidFill>
            <a:ln w="9525">
              <a:noFill/>
              <a:round/>
              <a:headEnd/>
              <a:tailEnd/>
            </a:ln>
          </p:spPr>
          <p:txBody>
            <a:bodyPr lIns="89280" tIns="4464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116000"/>
                </a:lnSpc>
                <a:spcBef>
                  <a:spcPts val="1182"/>
                </a:spcBef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b="1" dirty="0">
                  <a:solidFill>
                    <a:srgbClr val="CC0000"/>
                  </a:solidFill>
                  <a:latin typeface="Comic Sans MS" charset="0"/>
                  <a:ea typeface="Arial" charset="0"/>
                  <a:cs typeface="Arial" charset="0"/>
                </a:rPr>
                <a:t>‘hard’</a:t>
              </a:r>
            </a:p>
          </p:txBody>
        </p:sp>
        <p:sp>
          <p:nvSpPr>
            <p:cNvPr id="100" name="Text Box 8"/>
            <p:cNvSpPr txBox="1">
              <a:spLocks noChangeArrowheads="1"/>
            </p:cNvSpPr>
            <p:nvPr/>
          </p:nvSpPr>
          <p:spPr bwMode="auto">
            <a:xfrm>
              <a:off x="6917531" y="4035425"/>
              <a:ext cx="360362" cy="45544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89280" tIns="65880" rIns="89280" bIns="4464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spcBef>
                  <a:spcPts val="1182"/>
                </a:spcBef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500" b="1">
                  <a:solidFill>
                    <a:srgbClr val="000000"/>
                  </a:solidFill>
                  <a:latin typeface="Times New Roman" charset="0"/>
                  <a:ea typeface="Arial" charset="0"/>
                  <a:cs typeface="Arial" charset="0"/>
                </a:rPr>
                <a:t>g</a:t>
              </a:r>
            </a:p>
          </p:txBody>
        </p:sp>
        <p:sp>
          <p:nvSpPr>
            <p:cNvPr id="101" name="Rectangle 9"/>
            <p:cNvSpPr>
              <a:spLocks noChangeArrowheads="1"/>
            </p:cNvSpPr>
            <p:nvPr/>
          </p:nvSpPr>
          <p:spPr bwMode="auto">
            <a:xfrm>
              <a:off x="6412706" y="4035425"/>
              <a:ext cx="307975" cy="45544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89280" tIns="65880" rIns="89280" bIns="4464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3000"/>
                </a:lnSpc>
                <a:spcBef>
                  <a:spcPts val="1182"/>
                </a:spcBef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500" b="1">
                  <a:solidFill>
                    <a:srgbClr val="000000"/>
                  </a:solidFill>
                  <a:latin typeface="Times New Roman" charset="0"/>
                  <a:ea typeface="Arial" charset="0"/>
                  <a:cs typeface="Arial" charset="0"/>
                </a:rPr>
                <a:t>g</a:t>
              </a:r>
            </a:p>
          </p:txBody>
        </p:sp>
        <p:sp>
          <p:nvSpPr>
            <p:cNvPr id="102" name="AutoShape 14"/>
            <p:cNvSpPr>
              <a:spLocks noChangeArrowheads="1"/>
            </p:cNvSpPr>
            <p:nvPr/>
          </p:nvSpPr>
          <p:spPr bwMode="auto">
            <a:xfrm>
              <a:off x="2740818" y="4125913"/>
              <a:ext cx="2736850" cy="287337"/>
            </a:xfrm>
            <a:prstGeom prst="rightArrow">
              <a:avLst>
                <a:gd name="adj1" fmla="val 50000"/>
                <a:gd name="adj2" fmla="val 238122"/>
              </a:avLst>
            </a:prstGeom>
            <a:gradFill rotWithShape="0">
              <a:gsLst>
                <a:gs pos="0">
                  <a:srgbClr val="00FFCC">
                    <a:alpha val="70998"/>
                  </a:srgbClr>
                </a:gs>
                <a:gs pos="100000">
                  <a:srgbClr val="000099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Text Box 15"/>
            <p:cNvSpPr txBox="1">
              <a:spLocks noChangeArrowheads="1"/>
            </p:cNvSpPr>
            <p:nvPr/>
          </p:nvSpPr>
          <p:spPr bwMode="auto">
            <a:xfrm>
              <a:off x="3593306" y="4627563"/>
              <a:ext cx="2244725" cy="57087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89280" tIns="5868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1700" b="1" dirty="0">
                  <a:solidFill>
                    <a:srgbClr val="FF3300"/>
                  </a:solidFill>
                  <a:latin typeface="Times New Roman" charset="0"/>
                  <a:ea typeface="DejaVu Sans" charset="0"/>
                  <a:cs typeface="DejaVu Sans" charset="0"/>
                </a:rPr>
                <a:t>gluon </a:t>
              </a:r>
              <a:r>
                <a:rPr lang="en-GB" sz="1700" b="1" dirty="0">
                  <a:solidFill>
                    <a:srgbClr val="FF3300"/>
                  </a:solidFill>
                  <a:latin typeface="Times New Roman" charset="0"/>
                  <a:ea typeface="DejaVu Sans" charset="0"/>
                  <a:cs typeface="DejaVu Sans" charset="0"/>
                </a:rPr>
                <a:t>exchange</a:t>
              </a:r>
            </a:p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1700" b="1" dirty="0">
                  <a:solidFill>
                    <a:srgbClr val="FF3300"/>
                  </a:solidFill>
                  <a:latin typeface="Times New Roman" charset="0"/>
                  <a:ea typeface="DejaVu Sans" charset="0"/>
                  <a:cs typeface="DejaVu Sans" charset="0"/>
                </a:rPr>
                <a:t>(</a:t>
              </a:r>
              <a:r>
                <a:rPr lang="en-GB" sz="1700" b="1" dirty="0" err="1">
                  <a:solidFill>
                    <a:srgbClr val="FF3300"/>
                  </a:solidFill>
                  <a:latin typeface="Times New Roman" charset="0"/>
                  <a:ea typeface="DejaVu Sans" charset="0"/>
                  <a:cs typeface="DejaVu Sans" charset="0"/>
                </a:rPr>
                <a:t>pQCD</a:t>
              </a:r>
              <a:r>
                <a:rPr lang="en-GB" sz="1700" b="1" dirty="0">
                  <a:solidFill>
                    <a:srgbClr val="FF3300"/>
                  </a:solidFill>
                  <a:latin typeface="Times New Roman" charset="0"/>
                  <a:ea typeface="DejaVu Sans" charset="0"/>
                  <a:cs typeface="DejaVu Sans" charset="0"/>
                </a:rPr>
                <a:t>)</a:t>
              </a:r>
              <a:endParaRPr lang="en-GB" sz="1700" b="1" dirty="0">
                <a:solidFill>
                  <a:srgbClr val="FF33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sp>
          <p:nvSpPr>
            <p:cNvPr id="104" name="Line 16"/>
            <p:cNvSpPr>
              <a:spLocks noChangeShapeType="1"/>
            </p:cNvSpPr>
            <p:nvPr/>
          </p:nvSpPr>
          <p:spPr bwMode="auto">
            <a:xfrm flipV="1">
              <a:off x="5525293" y="4375150"/>
              <a:ext cx="1104900" cy="520700"/>
            </a:xfrm>
            <a:prstGeom prst="line">
              <a:avLst/>
            </a:prstGeom>
            <a:noFill/>
            <a:ln w="28440">
              <a:solidFill>
                <a:srgbClr val="FF3300"/>
              </a:solidFill>
              <a:miter lim="800000"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9" name="Text Box 13"/>
          <p:cNvSpPr txBox="1">
            <a:spLocks noChangeArrowheads="1"/>
          </p:cNvSpPr>
          <p:nvPr/>
        </p:nvSpPr>
        <p:spPr bwMode="auto">
          <a:xfrm>
            <a:off x="981934" y="2391161"/>
            <a:ext cx="4857354" cy="37425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3789" tIns="65425" rIns="93789" bIns="46894">
            <a:prstTxWarp prst="textNoShape">
              <a:avLst/>
            </a:prstTxWarp>
            <a:spAutoFit/>
          </a:bodyPr>
          <a:lstStyle/>
          <a:p>
            <a:pPr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Times New Roman" charset="0"/>
                <a:ea typeface="DejaVu Sans" charset="0"/>
                <a:cs typeface="DejaVu Sans" charset="0"/>
              </a:rPr>
              <a:t>Exclusive diffractive </a:t>
            </a:r>
            <a:r>
              <a:rPr lang="en-GB" b="1" dirty="0" err="1" smtClean="0">
                <a:solidFill>
                  <a:srgbClr val="0000FF"/>
                </a:solidFill>
                <a:latin typeface="Times New Roman" charset="0"/>
                <a:ea typeface="DejaVu Sans" charset="0"/>
                <a:cs typeface="DejaVu Sans" charset="0"/>
              </a:rPr>
              <a:t>production:</a:t>
            </a:r>
            <a:r>
              <a:rPr lang="en-GB" b="1" dirty="0" smtClean="0">
                <a:solidFill>
                  <a:srgbClr val="0000FF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b="1" dirty="0" err="1" smtClean="0">
                <a:solidFill>
                  <a:srgbClr val="0000FF"/>
                </a:solidFill>
                <a:latin typeface="Times New Roman" charset="0"/>
                <a:ea typeface="Times New Roman" charset="0"/>
                <a:cs typeface="Times New Roman" charset="0"/>
              </a:rPr>
              <a:t>ρ</a:t>
            </a:r>
            <a:r>
              <a:rPr lang="en-GB" b="1" dirty="0">
                <a:solidFill>
                  <a:srgbClr val="0000FF"/>
                </a:solidFill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GB" b="1" dirty="0" err="1">
                <a:solidFill>
                  <a:srgbClr val="0000FF"/>
                </a:solidFill>
                <a:latin typeface="Times New Roman" charset="0"/>
                <a:ea typeface="Times New Roman" charset="0"/>
                <a:cs typeface="Times New Roman" charset="0"/>
              </a:rPr>
              <a:t>φ</a:t>
            </a:r>
            <a:r>
              <a:rPr lang="en-GB" b="1" dirty="0">
                <a:solidFill>
                  <a:srgbClr val="0000FF"/>
                </a:solidFill>
                <a:latin typeface="Times New Roman" charset="0"/>
                <a:ea typeface="DejaVu Sans" charset="0"/>
                <a:cs typeface="DejaVu Sans" charset="0"/>
              </a:rPr>
              <a:t>, J/</a:t>
            </a:r>
            <a:r>
              <a:rPr lang="en-GB" b="1" dirty="0">
                <a:solidFill>
                  <a:srgbClr val="0000FF"/>
                </a:solidFill>
                <a:latin typeface="Times New Roman" charset="0"/>
                <a:ea typeface="Times New Roman" charset="0"/>
                <a:cs typeface="Times New Roman" charset="0"/>
              </a:rPr>
              <a:t>ψ</a:t>
            </a:r>
            <a:r>
              <a:rPr lang="en-GB" b="1" dirty="0">
                <a:solidFill>
                  <a:srgbClr val="0000FF"/>
                </a:solidFill>
                <a:latin typeface="Times New Roman" charset="0"/>
                <a:ea typeface="DejaVu Sans" charset="0"/>
                <a:cs typeface="DejaVu Sans" charset="0"/>
              </a:rPr>
              <a:t>, Y, </a:t>
            </a:r>
            <a:r>
              <a:rPr lang="en-GB" b="1" dirty="0" err="1" smtClean="0">
                <a:solidFill>
                  <a:srgbClr val="0000FF"/>
                </a:solidFill>
                <a:latin typeface="Times New Roman" charset="0"/>
                <a:ea typeface="Times New Roman" charset="0"/>
                <a:cs typeface="Times New Roman" charset="0"/>
              </a:rPr>
              <a:t>γ</a:t>
            </a:r>
            <a:r>
              <a:rPr lang="en-GB" b="1" dirty="0" err="1" smtClean="0">
                <a:solidFill>
                  <a:srgbClr val="0000FF"/>
                </a:solidFill>
                <a:latin typeface="Times New Roman" charset="0"/>
                <a:ea typeface="DejaVu Sans" charset="0"/>
                <a:cs typeface="DejaVu Sans" charset="0"/>
              </a:rPr>
              <a:t></a:t>
            </a:r>
            <a:endParaRPr lang="en-GB" b="1" dirty="0">
              <a:solidFill>
                <a:srgbClr val="0000FF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56" name="Group 55"/>
          <p:cNvGrpSpPr/>
          <p:nvPr/>
        </p:nvGrpSpPr>
        <p:grpSpPr>
          <a:xfrm>
            <a:off x="486347" y="4781481"/>
            <a:ext cx="8657653" cy="1448626"/>
            <a:chOff x="459581" y="4595533"/>
            <a:chExt cx="8181182" cy="1392290"/>
          </a:xfrm>
        </p:grpSpPr>
        <p:graphicFrame>
          <p:nvGraphicFramePr>
            <p:cNvPr id="50" name="Object 2"/>
            <p:cNvGraphicFramePr>
              <a:graphicFrameLocks noChangeAspect="1"/>
            </p:cNvGraphicFramePr>
            <p:nvPr/>
          </p:nvGraphicFramePr>
          <p:xfrm>
            <a:off x="459581" y="4737100"/>
            <a:ext cx="1270000" cy="387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8407" name="Equation" r:id="rId15" imgW="736600" imgH="190500" progId="Equation.3">
                    <p:embed/>
                  </p:oleObj>
                </mc:Choice>
                <mc:Fallback>
                  <p:oleObj name="Equation" r:id="rId15" imgW="736600" imgH="1905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9581" y="4737100"/>
                          <a:ext cx="1270000" cy="3873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blipFill dpi="0" rotWithShape="0">
                                <a:blip/>
                                <a:srcRect/>
                                <a:stretch>
                                  <a:fillRect/>
                                </a:stretch>
                              </a:blip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" name="Object 3"/>
            <p:cNvGraphicFramePr>
              <a:graphicFrameLocks noChangeAspect="1"/>
            </p:cNvGraphicFramePr>
            <p:nvPr/>
          </p:nvGraphicFramePr>
          <p:xfrm>
            <a:off x="519906" y="5211762"/>
            <a:ext cx="1133475" cy="6746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8408" name="Equation" r:id="rId17" imgW="698500" imgH="355600" progId="Equation.3">
                    <p:embed/>
                  </p:oleObj>
                </mc:Choice>
                <mc:Fallback>
                  <p:oleObj name="Equation" r:id="rId17" imgW="698500" imgH="3556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9906" y="5211762"/>
                          <a:ext cx="1133475" cy="67468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blipFill dpi="0" rotWithShape="0">
                                <a:blip/>
                                <a:srcRect/>
                                <a:stretch>
                                  <a:fillRect/>
                                </a:stretch>
                              </a:blip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2" name="Text Box 11"/>
            <p:cNvSpPr txBox="1">
              <a:spLocks noChangeArrowheads="1"/>
            </p:cNvSpPr>
            <p:nvPr/>
          </p:nvSpPr>
          <p:spPr bwMode="auto">
            <a:xfrm>
              <a:off x="2401888" y="4595533"/>
              <a:ext cx="6238875" cy="139229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89280" tIns="44640" rIns="89280" bIns="44640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16000"/>
                </a:lnSpc>
                <a:spcBef>
                  <a:spcPts val="1182"/>
                </a:spcBef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1700" b="1" dirty="0" err="1">
                  <a:solidFill>
                    <a:srgbClr val="333399"/>
                  </a:solidFill>
                  <a:latin typeface="Comic Sans MS" charset="0"/>
                  <a:ea typeface="Comic Sans MS" charset="0"/>
                  <a:cs typeface="Comic Sans MS" charset="0"/>
                </a:rPr>
                <a:t>δ</a:t>
              </a:r>
              <a:r>
                <a:rPr lang="en-GB" sz="1700" b="1" dirty="0">
                  <a:solidFill>
                    <a:srgbClr val="333399"/>
                  </a:solidFill>
                  <a:latin typeface="Comic Sans MS" charset="0"/>
                  <a:ea typeface="Comic Sans MS" charset="0"/>
                  <a:cs typeface="Comic Sans MS" charset="0"/>
                </a:rPr>
                <a:t> </a:t>
              </a:r>
              <a:r>
                <a:rPr lang="en-GB" sz="1700" b="1" dirty="0">
                  <a:solidFill>
                    <a:srgbClr val="333399"/>
                  </a:solidFill>
                  <a:latin typeface="Comic Sans MS" charset="0"/>
                  <a:ea typeface="Arial" charset="0"/>
                  <a:cs typeface="Arial" charset="0"/>
                </a:rPr>
                <a:t>Expected to increase from soft (~0.2, “soft </a:t>
              </a:r>
              <a:r>
                <a:rPr lang="en-GB" sz="1700" b="1" dirty="0" err="1">
                  <a:solidFill>
                    <a:srgbClr val="333399"/>
                  </a:solidFill>
                  <a:latin typeface="Comic Sans MS" charset="0"/>
                  <a:ea typeface="Arial" charset="0"/>
                  <a:cs typeface="Arial" charset="0"/>
                </a:rPr>
                <a:t>Pomeron</a:t>
              </a:r>
              <a:r>
                <a:rPr lang="en-GB" sz="1700" b="1" dirty="0">
                  <a:solidFill>
                    <a:srgbClr val="333399"/>
                  </a:solidFill>
                  <a:latin typeface="Comic Sans MS" charset="0"/>
                  <a:ea typeface="Arial" charset="0"/>
                  <a:cs typeface="Arial" charset="0"/>
                </a:rPr>
                <a:t>”) to hard (~0.8, “hard </a:t>
              </a:r>
              <a:r>
                <a:rPr lang="en-GB" sz="1700" b="1" dirty="0" err="1">
                  <a:solidFill>
                    <a:srgbClr val="333399"/>
                  </a:solidFill>
                  <a:latin typeface="Comic Sans MS" charset="0"/>
                  <a:ea typeface="Arial" charset="0"/>
                  <a:cs typeface="Arial" charset="0"/>
                </a:rPr>
                <a:t>Pomeron</a:t>
              </a:r>
              <a:r>
                <a:rPr lang="en-GB" sz="1700" b="1" dirty="0">
                  <a:solidFill>
                    <a:srgbClr val="333399"/>
                  </a:solidFill>
                  <a:latin typeface="Comic Sans MS" charset="0"/>
                  <a:ea typeface="Arial" charset="0"/>
                  <a:cs typeface="Arial" charset="0"/>
                </a:rPr>
                <a:t>”) </a:t>
              </a:r>
            </a:p>
            <a:p>
              <a:pPr>
                <a:lnSpc>
                  <a:spcPct val="116000"/>
                </a:lnSpc>
                <a:spcBef>
                  <a:spcPts val="1182"/>
                </a:spcBef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1700" b="1" i="1" dirty="0" err="1">
                  <a:solidFill>
                    <a:srgbClr val="CC0000"/>
                  </a:solidFill>
                  <a:latin typeface="Comic Sans MS" charset="0"/>
                  <a:ea typeface="Arial" charset="0"/>
                  <a:cs typeface="Arial" charset="0"/>
                </a:rPr>
                <a:t>b</a:t>
              </a:r>
              <a:r>
                <a:rPr lang="en-GB" sz="1700" b="1" dirty="0">
                  <a:solidFill>
                    <a:srgbClr val="CC0000"/>
                  </a:solidFill>
                  <a:latin typeface="Comic Sans MS" charset="0"/>
                  <a:ea typeface="Arial" charset="0"/>
                  <a:cs typeface="Arial" charset="0"/>
                </a:rPr>
                <a:t> expected to decrease from soft (~10 GeV</a:t>
              </a:r>
              <a:r>
                <a:rPr lang="en-GB" sz="1700" b="1" baseline="30000" dirty="0">
                  <a:solidFill>
                    <a:srgbClr val="CC0000"/>
                  </a:solidFill>
                  <a:latin typeface="Comic Sans MS" charset="0"/>
                  <a:ea typeface="Arial" charset="0"/>
                  <a:cs typeface="Arial" charset="0"/>
                </a:rPr>
                <a:t>-2</a:t>
              </a:r>
              <a:r>
                <a:rPr lang="en-GB" sz="1700" b="1" dirty="0">
                  <a:solidFill>
                    <a:srgbClr val="CC0000"/>
                  </a:solidFill>
                  <a:latin typeface="Comic Sans MS" charset="0"/>
                  <a:ea typeface="Arial" charset="0"/>
                  <a:cs typeface="Arial" charset="0"/>
                </a:rPr>
                <a:t>)</a:t>
              </a:r>
              <a:r>
                <a:rPr lang="en-GB" sz="1700" b="1" baseline="30000" dirty="0">
                  <a:solidFill>
                    <a:srgbClr val="CC0000"/>
                  </a:solidFill>
                  <a:latin typeface="Comic Sans MS" charset="0"/>
                  <a:ea typeface="Arial" charset="0"/>
                  <a:cs typeface="Arial" charset="0"/>
                </a:rPr>
                <a:t>  </a:t>
              </a:r>
              <a:r>
                <a:rPr lang="en-GB" sz="1700" b="1" dirty="0">
                  <a:solidFill>
                    <a:srgbClr val="CC0000"/>
                  </a:solidFill>
                  <a:latin typeface="Comic Sans MS" charset="0"/>
                  <a:ea typeface="Arial" charset="0"/>
                  <a:cs typeface="Arial" charset="0"/>
                </a:rPr>
                <a:t>to hard (~4-5 GeV</a:t>
              </a:r>
              <a:r>
                <a:rPr lang="en-GB" sz="1700" b="1" baseline="30000" dirty="0">
                  <a:solidFill>
                    <a:srgbClr val="CC0000"/>
                  </a:solidFill>
                  <a:latin typeface="Comic Sans MS" charset="0"/>
                  <a:ea typeface="Arial" charset="0"/>
                  <a:cs typeface="Arial" charset="0"/>
                </a:rPr>
                <a:t>-2</a:t>
              </a:r>
              <a:r>
                <a:rPr lang="en-GB" sz="1700" b="1" dirty="0">
                  <a:solidFill>
                    <a:srgbClr val="CC0000"/>
                  </a:solidFill>
                  <a:latin typeface="Comic Sans MS" charset="0"/>
                  <a:ea typeface="Arial" charset="0"/>
                  <a:cs typeface="Arial" charset="0"/>
                </a:rPr>
                <a:t>)</a:t>
              </a:r>
              <a:endParaRPr lang="en-GB" sz="1700" b="1" dirty="0">
                <a:solidFill>
                  <a:srgbClr val="CC0000"/>
                </a:solidFill>
                <a:latin typeface="Comic Sans MS" charset="0"/>
                <a:ea typeface="Arial" charset="0"/>
                <a:cs typeface="Arial" charset="0"/>
              </a:endParaRPr>
            </a:p>
          </p:txBody>
        </p:sp>
        <p:sp>
          <p:nvSpPr>
            <p:cNvPr id="54" name="AutoShape 17"/>
            <p:cNvSpPr>
              <a:spLocks noChangeArrowheads="1"/>
            </p:cNvSpPr>
            <p:nvPr/>
          </p:nvSpPr>
          <p:spPr bwMode="auto">
            <a:xfrm>
              <a:off x="1936750" y="4846637"/>
              <a:ext cx="411163" cy="277813"/>
            </a:xfrm>
            <a:prstGeom prst="notchedRightArrow">
              <a:avLst>
                <a:gd name="adj1" fmla="val 50000"/>
                <a:gd name="adj2" fmla="val 37000"/>
              </a:avLst>
            </a:pr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AutoShape 18"/>
            <p:cNvSpPr>
              <a:spLocks noChangeArrowheads="1"/>
            </p:cNvSpPr>
            <p:nvPr/>
          </p:nvSpPr>
          <p:spPr bwMode="auto">
            <a:xfrm>
              <a:off x="1936750" y="5456238"/>
              <a:ext cx="411163" cy="277812"/>
            </a:xfrm>
            <a:prstGeom prst="notchedRightArrow">
              <a:avLst>
                <a:gd name="adj1" fmla="val 50000"/>
                <a:gd name="adj2" fmla="val 37000"/>
              </a:avLst>
            </a:prstGeom>
            <a:solidFill>
              <a:srgbClr val="CC0000"/>
            </a:solidFill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706012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52</a:t>
            </a:fld>
            <a:endParaRPr lang="en-US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311036" y="2453871"/>
            <a:ext cx="8712200" cy="969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   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3D picture in momentum space                  3D picture in coordinate space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     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None/>
              <a:tabLst/>
              <a:defRPr/>
            </a:pPr>
            <a:r>
              <a:rPr lang="en-US" sz="1600" b="1" kern="0" dirty="0" smtClean="0">
                <a:latin typeface="Comic Sans MS" charset="0"/>
                <a:cs typeface="Comic Sans MS Bold"/>
              </a:rPr>
              <a:t>       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transverse momentum                         generalized </a:t>
            </a: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parton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 distributions       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None/>
              <a:tabLst/>
              <a:defRPr/>
            </a:pPr>
            <a:r>
              <a:rPr lang="en-US" sz="1600" b="1" kern="0" dirty="0" smtClean="0">
                <a:latin typeface="Comic Sans MS" charset="0"/>
                <a:cs typeface="Comic Sans MS Bold"/>
              </a:rPr>
              <a:t>      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dependent distributions                      </a:t>
            </a: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  <a:sym typeface="Wingdings" charset="2"/>
              </a:rPr>
              <a:t>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  <a:sym typeface="Wingdings" charset="2"/>
              </a:rPr>
              <a:t> exclusive reaction like DVCS</a:t>
            </a:r>
            <a:endParaRPr kumimoji="0" lang="en-US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charset="0"/>
              <a:ea typeface="+mn-ea"/>
              <a:cs typeface="Comic Sans MS Bold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Char char="q"/>
              <a:tabLst/>
              <a:defRPr/>
            </a:pPr>
            <a:endParaRPr kumimoji="0" lang="en-US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charset="0"/>
              <a:ea typeface="+mn-ea"/>
              <a:cs typeface="Comic Sans MS Bold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Char char="Ø"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charset="0"/>
              <a:ea typeface="+mn-ea"/>
              <a:cs typeface="Comic Sans MS Bold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1881" y="3289360"/>
            <a:ext cx="1521460" cy="37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789" y="3726240"/>
            <a:ext cx="3640138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5622925" y="6219825"/>
            <a:ext cx="1439863" cy="4318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4714247" y="3370352"/>
            <a:ext cx="3135494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Quarks</a:t>
            </a:r>
          </a:p>
          <a:p>
            <a:r>
              <a:rPr lang="en-US" sz="1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u</a:t>
            </a:r>
            <a:r>
              <a:rPr lang="en-US" sz="1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npolarised</a:t>
            </a: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           </a:t>
            </a:r>
            <a:r>
              <a:rPr lang="en-US" sz="1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polarised</a:t>
            </a:r>
            <a:endParaRPr lang="it-IT" sz="1600" b="1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charset="0"/>
              <a:ea typeface="Comic Sans MS" charset="0"/>
              <a:cs typeface="Comic Sans MS" charset="0"/>
              <a:sym typeface="Wingdings" charset="2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8243" y="573088"/>
            <a:ext cx="1645920" cy="1253490"/>
          </a:xfrm>
          <a:prstGeom prst="rect">
            <a:avLst/>
          </a:prstGeom>
        </p:spPr>
      </p:pic>
      <p:sp>
        <p:nvSpPr>
          <p:cNvPr id="15" name="Down Arrow 14"/>
          <p:cNvSpPr/>
          <p:nvPr/>
        </p:nvSpPr>
        <p:spPr>
          <a:xfrm rot="3360000">
            <a:off x="2777549" y="1309826"/>
            <a:ext cx="427783" cy="1543961"/>
          </a:xfrm>
          <a:prstGeom prst="downArrow">
            <a:avLst/>
          </a:prstGeom>
          <a:gradFill>
            <a:gsLst>
              <a:gs pos="0">
                <a:srgbClr val="0000FF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00FF"/>
            </a:solidFill>
          </a:ln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114300" prst="artDeco"/>
            <a:bevelB w="114300" prst="artDeco"/>
            <a:contourClr>
              <a:schemeClr val="accent1">
                <a:tint val="7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wn Arrow 15"/>
          <p:cNvSpPr/>
          <p:nvPr/>
        </p:nvSpPr>
        <p:spPr>
          <a:xfrm rot="18060000">
            <a:off x="5980528" y="1233580"/>
            <a:ext cx="390583" cy="1507725"/>
          </a:xfrm>
          <a:prstGeom prst="downArrow">
            <a:avLst/>
          </a:prstGeom>
          <a:gradFill>
            <a:gsLst>
              <a:gs pos="0">
                <a:srgbClr val="0000FF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00FF"/>
            </a:solidFill>
          </a:ln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114300" prst="artDeco"/>
            <a:bevelB w="114300" prst="artDeco"/>
            <a:contourClr>
              <a:schemeClr val="accent1">
                <a:tint val="7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rcRect l="8471" t="4706" r="2824" b="4706"/>
          <a:stretch>
            <a:fillRect/>
          </a:stretch>
        </p:blipFill>
        <p:spPr>
          <a:xfrm>
            <a:off x="3897645" y="1927545"/>
            <a:ext cx="1436356" cy="880108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 rot="19560000">
            <a:off x="2453625" y="1637810"/>
            <a:ext cx="828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TMDs</a:t>
            </a:r>
            <a:endParaRPr lang="en-US" b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19" name="TextBox 18"/>
          <p:cNvSpPr txBox="1"/>
          <p:nvPr/>
        </p:nvSpPr>
        <p:spPr>
          <a:xfrm rot="1860000">
            <a:off x="5923839" y="1587112"/>
            <a:ext cx="743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GPDs</a:t>
            </a:r>
            <a:endParaRPr lang="en-US" b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42832" y="654734"/>
            <a:ext cx="23734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hangingPunct="0"/>
            <a:r>
              <a:rPr lang="en-US" b="1" dirty="0" smtClean="0">
                <a:latin typeface="Comic Sans MS"/>
                <a:cs typeface="Comic Sans MS"/>
              </a:rPr>
              <a:t>Wigner Distribution</a:t>
            </a:r>
          </a:p>
          <a:p>
            <a:pPr algn="ctr" eaLnBrk="0" hangingPunct="0"/>
            <a:r>
              <a:rPr lang="en-US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W(x,r,k</a:t>
            </a:r>
            <a:r>
              <a:rPr lang="en-US" b="1" baseline="-25000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lang="en-US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)</a:t>
            </a:r>
          </a:p>
        </p:txBody>
      </p:sp>
      <p:grpSp>
        <p:nvGrpSpPr>
          <p:cNvPr id="2" name="Group 20"/>
          <p:cNvGrpSpPr>
            <a:grpSpLocks noChangeAspect="1"/>
          </p:cNvGrpSpPr>
          <p:nvPr/>
        </p:nvGrpSpPr>
        <p:grpSpPr>
          <a:xfrm>
            <a:off x="4130461" y="3955833"/>
            <a:ext cx="4960620" cy="2108261"/>
            <a:chOff x="2044700" y="3828737"/>
            <a:chExt cx="7086600" cy="3011801"/>
          </a:xfrm>
        </p:grpSpPr>
        <p:pic>
          <p:nvPicPr>
            <p:cNvPr id="22" name="Picture 21" descr="plotGPD2D.eps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69" b="15787"/>
            <a:stretch/>
          </p:blipFill>
          <p:spPr>
            <a:xfrm>
              <a:off x="2044700" y="3828737"/>
              <a:ext cx="7086600" cy="3011801"/>
            </a:xfrm>
            <a:prstGeom prst="rect">
              <a:avLst/>
            </a:prstGeom>
            <a:solidFill>
              <a:schemeClr val="accent3">
                <a:lumMod val="85000"/>
              </a:schemeClr>
            </a:solidFill>
          </p:spPr>
        </p:pic>
        <p:cxnSp>
          <p:nvCxnSpPr>
            <p:cNvPr id="23" name="Straight Connector 22"/>
            <p:cNvCxnSpPr/>
            <p:nvPr/>
          </p:nvCxnSpPr>
          <p:spPr>
            <a:xfrm>
              <a:off x="2641600" y="5156200"/>
              <a:ext cx="504190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(2+1)-D imaging of the proton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6" name="Oval 25"/>
          <p:cNvSpPr/>
          <p:nvPr/>
        </p:nvSpPr>
        <p:spPr>
          <a:xfrm rot="1813402">
            <a:off x="5144168" y="1648328"/>
            <a:ext cx="2221411" cy="698500"/>
          </a:xfrm>
          <a:prstGeom prst="ellipse">
            <a:avLst/>
          </a:prstGeom>
          <a:solidFill>
            <a:schemeClr val="accent6">
              <a:lumMod val="60000"/>
              <a:lumOff val="40000"/>
              <a:alpha val="29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2" grpId="0"/>
      <p:bldP spid="15" grpId="0" animBg="1"/>
      <p:bldP spid="16" grpId="0" animBg="1"/>
      <p:bldP spid="18" grpId="0"/>
      <p:bldP spid="19" grpId="0"/>
      <p:bldP spid="2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February 10-12, 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DVCS Workshop - Bochum University</a:t>
            </a:r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rot="16200000" flipV="1">
            <a:off x="4696619" y="1488281"/>
            <a:ext cx="881062" cy="127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214744" y="1131947"/>
            <a:ext cx="9841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Main </a:t>
            </a:r>
          </a:p>
          <a:p>
            <a:pPr algn="ctr"/>
            <a:r>
              <a:rPr lang="en-US" dirty="0" smtClean="0"/>
              <a:t>detector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252844" y="2311400"/>
            <a:ext cx="8432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Roman </a:t>
            </a:r>
          </a:p>
          <a:p>
            <a:pPr algn="ctr"/>
            <a:r>
              <a:rPr lang="en-US" dirty="0" smtClean="0"/>
              <a:t>Pots</a:t>
            </a:r>
            <a:endParaRPr lang="en-US" dirty="0"/>
          </a:p>
        </p:txBody>
      </p:sp>
      <p:cxnSp>
        <p:nvCxnSpPr>
          <p:cNvPr id="15" name="Straight Arrow Connector 14"/>
          <p:cNvCxnSpPr/>
          <p:nvPr/>
        </p:nvCxnSpPr>
        <p:spPr>
          <a:xfrm rot="5400000">
            <a:off x="4617224" y="2583676"/>
            <a:ext cx="1045408" cy="714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Picture 13" descr="5x100-t_vs_theta.ep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5067" y="3758684"/>
            <a:ext cx="3058933" cy="2446241"/>
          </a:xfrm>
          <a:prstGeom prst="rect">
            <a:avLst/>
          </a:prstGeom>
        </p:spPr>
      </p:pic>
      <p:pic>
        <p:nvPicPr>
          <p:cNvPr id="16" name="Picture 15" descr="20x250-t_vs_theta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4200" y="3758684"/>
            <a:ext cx="3058934" cy="2446241"/>
          </a:xfrm>
          <a:prstGeom prst="rect">
            <a:avLst/>
          </a:prstGeom>
        </p:spPr>
      </p:pic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Proton acceptance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19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213356" y="4749800"/>
            <a:ext cx="27584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NB: </a:t>
            </a:r>
            <a:r>
              <a:rPr lang="en-US" b="1" dirty="0" smtClean="0">
                <a:solidFill>
                  <a:srgbClr val="0000FF"/>
                </a:solidFill>
              </a:rPr>
              <a:t>need to measure leading protons in RP in the whole |</a:t>
            </a:r>
            <a:r>
              <a:rPr lang="en-US" b="1" dirty="0" err="1" smtClean="0">
                <a:solidFill>
                  <a:srgbClr val="0000FF"/>
                </a:solidFill>
              </a:rPr>
              <a:t>t</a:t>
            </a:r>
            <a:r>
              <a:rPr lang="en-US" b="1" dirty="0" smtClean="0">
                <a:solidFill>
                  <a:srgbClr val="0000FF"/>
                </a:solidFill>
              </a:rPr>
              <a:t>|-range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415978" y="1755279"/>
            <a:ext cx="27584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FF"/>
                </a:solidFill>
              </a:rPr>
              <a:t>leading protons are never in the main detector acceptance at </a:t>
            </a:r>
          </a:p>
          <a:p>
            <a:pPr algn="ctr"/>
            <a:r>
              <a:rPr lang="en-US" b="1" dirty="0" smtClean="0">
                <a:solidFill>
                  <a:srgbClr val="0000FF"/>
                </a:solidFill>
              </a:rPr>
              <a:t>EIC (stage 1 and stage 2)</a:t>
            </a:r>
            <a:endParaRPr lang="en-US" b="1" dirty="0">
              <a:solidFill>
                <a:srgbClr val="0000FF"/>
              </a:solidFill>
            </a:endParaRPr>
          </a:p>
        </p:txBody>
      </p:sp>
      <p:grpSp>
        <p:nvGrpSpPr>
          <p:cNvPr id="5" name="Group 24"/>
          <p:cNvGrpSpPr/>
          <p:nvPr/>
        </p:nvGrpSpPr>
        <p:grpSpPr>
          <a:xfrm>
            <a:off x="138415" y="793518"/>
            <a:ext cx="4853970" cy="3224484"/>
            <a:chOff x="138415" y="793518"/>
            <a:chExt cx="4853970" cy="3224484"/>
          </a:xfrm>
        </p:grpSpPr>
        <p:pic>
          <p:nvPicPr>
            <p:cNvPr id="7" name="Picture 6" descr="excl.proton-angle_vs_momentum_for_three_energies.eps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8415" y="793518"/>
              <a:ext cx="4853970" cy="3224484"/>
            </a:xfrm>
            <a:prstGeom prst="rect">
              <a:avLst/>
            </a:prstGeom>
          </p:spPr>
        </p:pic>
        <p:cxnSp>
          <p:nvCxnSpPr>
            <p:cNvPr id="9" name="Straight Connector 8"/>
            <p:cNvCxnSpPr/>
            <p:nvPr/>
          </p:nvCxnSpPr>
          <p:spPr>
            <a:xfrm>
              <a:off x="495300" y="1922462"/>
              <a:ext cx="4000500" cy="25400"/>
            </a:xfrm>
            <a:prstGeom prst="line">
              <a:avLst/>
            </a:prstGeom>
            <a:ln w="31750">
              <a:solidFill>
                <a:srgbClr val="FF0000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1739900" y="1604962"/>
              <a:ext cx="24693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>
                  <a:solidFill>
                    <a:srgbClr val="FF0000"/>
                  </a:solidFill>
                </a:rPr>
                <a:t>EIC detector acceptance</a:t>
              </a:r>
              <a:endParaRPr lang="en-US" i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4657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2" grpId="0"/>
      <p:bldP spid="2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9"/>
          <p:cNvGrpSpPr/>
          <p:nvPr/>
        </p:nvGrpSpPr>
        <p:grpSpPr>
          <a:xfrm>
            <a:off x="137010" y="800632"/>
            <a:ext cx="8869980" cy="3075983"/>
            <a:chOff x="137010" y="800632"/>
            <a:chExt cx="8869980" cy="3075983"/>
          </a:xfrm>
        </p:grpSpPr>
        <p:grpSp>
          <p:nvGrpSpPr>
            <p:cNvPr id="5" name="Group 10"/>
            <p:cNvGrpSpPr/>
            <p:nvPr/>
          </p:nvGrpSpPr>
          <p:grpSpPr>
            <a:xfrm>
              <a:off x="137010" y="800632"/>
              <a:ext cx="3549211" cy="3075983"/>
              <a:chOff x="457200" y="875336"/>
              <a:chExt cx="3549211" cy="3075983"/>
            </a:xfrm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57200" y="875336"/>
                <a:ext cx="3549211" cy="3075983"/>
              </a:xfrm>
              <a:prstGeom prst="rect">
                <a:avLst/>
              </a:prstGeom>
            </p:spPr>
          </p:pic>
          <p:sp>
            <p:nvSpPr>
              <p:cNvPr id="8" name="TextBox 7"/>
              <p:cNvSpPr txBox="1"/>
              <p:nvPr/>
            </p:nvSpPr>
            <p:spPr>
              <a:xfrm>
                <a:off x="992106" y="1237615"/>
                <a:ext cx="132767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rgbClr val="FF0000"/>
                    </a:solidFill>
                  </a:rPr>
                  <a:t>20x250 </a:t>
                </a:r>
                <a:r>
                  <a:rPr lang="en-US" b="1" dirty="0" err="1" smtClean="0">
                    <a:solidFill>
                      <a:srgbClr val="FF0000"/>
                    </a:solidFill>
                  </a:rPr>
                  <a:t>GeV</a:t>
                </a:r>
                <a:endParaRPr lang="en-US" b="1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11" name="Group 11"/>
            <p:cNvGrpSpPr/>
            <p:nvPr/>
          </p:nvGrpSpPr>
          <p:grpSpPr>
            <a:xfrm>
              <a:off x="5501301" y="830152"/>
              <a:ext cx="3505689" cy="3035791"/>
              <a:chOff x="5181111" y="915528"/>
              <a:chExt cx="3505689" cy="3035791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181111" y="915528"/>
                <a:ext cx="3505689" cy="3035791"/>
              </a:xfrm>
              <a:prstGeom prst="rect">
                <a:avLst/>
              </a:prstGeom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5718524" y="1314681"/>
                <a:ext cx="109517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rgbClr val="FF0000"/>
                    </a:solidFill>
                  </a:rPr>
                  <a:t>5x50 </a:t>
                </a:r>
                <a:r>
                  <a:rPr lang="en-US" b="1" dirty="0" err="1" smtClean="0">
                    <a:solidFill>
                      <a:srgbClr val="FF0000"/>
                    </a:solidFill>
                  </a:rPr>
                  <a:t>GeV</a:t>
                </a:r>
                <a:endParaRPr lang="en-US" b="1" dirty="0"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999587" y="652916"/>
            <a:ext cx="55248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Accepted </a:t>
            </a:r>
            <a:r>
              <a:rPr lang="en-US" sz="1600" b="1" dirty="0" err="1" smtClean="0"/>
              <a:t>in“Roman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Pot”(example</a:t>
            </a:r>
            <a:r>
              <a:rPr lang="en-US" sz="1600" b="1" dirty="0" smtClean="0"/>
              <a:t>) at </a:t>
            </a:r>
            <a:r>
              <a:rPr lang="en-US" sz="1600" b="1" dirty="0" err="1" smtClean="0"/>
              <a:t>s</a:t>
            </a:r>
            <a:r>
              <a:rPr lang="en-US" sz="1600" b="1" dirty="0" smtClean="0"/>
              <a:t>=20m</a:t>
            </a:r>
            <a:endParaRPr lang="en-US" sz="1600" b="1" dirty="0"/>
          </a:p>
        </p:txBody>
      </p:sp>
      <p:sp>
        <p:nvSpPr>
          <p:cNvPr id="14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57438" y="674260"/>
            <a:ext cx="17128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Plots from J-H Lee</a:t>
            </a:r>
            <a:endParaRPr lang="en-US" sz="1600" b="1" dirty="0">
              <a:solidFill>
                <a:srgbClr val="0000FF"/>
              </a:solidFill>
            </a:endParaRPr>
          </a:p>
        </p:txBody>
      </p:sp>
      <p:grpSp>
        <p:nvGrpSpPr>
          <p:cNvPr id="12" name="Group 22"/>
          <p:cNvGrpSpPr/>
          <p:nvPr/>
        </p:nvGrpSpPr>
        <p:grpSpPr>
          <a:xfrm>
            <a:off x="5633960" y="4190799"/>
            <a:ext cx="3366063" cy="1663241"/>
            <a:chOff x="5829279" y="2228441"/>
            <a:chExt cx="3366063" cy="1663241"/>
          </a:xfrm>
        </p:grpSpPr>
        <p:sp>
          <p:nvSpPr>
            <p:cNvPr id="24" name="Text Box 7"/>
            <p:cNvSpPr txBox="1">
              <a:spLocks noChangeArrowheads="1"/>
            </p:cNvSpPr>
            <p:nvPr/>
          </p:nvSpPr>
          <p:spPr bwMode="auto">
            <a:xfrm>
              <a:off x="7002465" y="2710903"/>
              <a:ext cx="1718153" cy="422452"/>
            </a:xfrm>
            <a:prstGeom prst="rect">
              <a:avLst/>
            </a:prstGeom>
            <a:noFill/>
            <a:ln w="1908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94545" tIns="49163" rIns="94545" bIns="49163">
              <a:prstTxWarp prst="textNoShape">
                <a:avLst/>
              </a:prstTxWarp>
              <a:spAutoFit/>
            </a:bodyPr>
            <a:lstStyle/>
            <a:p>
              <a:pPr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it-IT" sz="2100" b="1" dirty="0" err="1">
                  <a:solidFill>
                    <a:srgbClr val="333399"/>
                  </a:solidFill>
                  <a:latin typeface="URW Chancery L" charset="0"/>
                </a:rPr>
                <a:t>L</a:t>
              </a:r>
              <a:r>
                <a:rPr lang="it-IT" sz="2100" b="1" dirty="0">
                  <a:solidFill>
                    <a:srgbClr val="333399"/>
                  </a:solidFill>
                </a:rPr>
                <a:t> = 27.77 pb</a:t>
              </a:r>
              <a:r>
                <a:rPr lang="it-IT" sz="2100" b="1" baseline="30000" dirty="0">
                  <a:solidFill>
                    <a:srgbClr val="333399"/>
                  </a:solidFill>
                </a:rPr>
                <a:t>-1</a:t>
              </a:r>
            </a:p>
          </p:txBody>
        </p:sp>
        <p:pic>
          <p:nvPicPr>
            <p:cNvPr id="25" name="Picture 2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871572" y="2680395"/>
              <a:ext cx="850058" cy="67390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26" name="Down Arrow 25"/>
            <p:cNvSpPr/>
            <p:nvPr/>
          </p:nvSpPr>
          <p:spPr bwMode="auto">
            <a:xfrm>
              <a:off x="7736967" y="3208514"/>
              <a:ext cx="348658" cy="238354"/>
            </a:xfrm>
            <a:prstGeom prst="downArrow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6058" tIns="48029" rIns="96058" bIns="48029" numCol="1" rtlCol="0" anchor="t" anchorCtr="0" compatLnSpc="1">
              <a:prstTxWarp prst="textNoShape">
                <a:avLst/>
              </a:prstTxWarp>
            </a:bodyPr>
            <a:lstStyle/>
            <a:p>
              <a:pPr defTabSz="471951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endParaRPr lang="en-US" sz="1900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919575" y="3403078"/>
              <a:ext cx="2275767" cy="373995"/>
            </a:xfrm>
            <a:prstGeom prst="rect">
              <a:avLst/>
            </a:prstGeom>
            <a:noFill/>
          </p:spPr>
          <p:txBody>
            <a:bodyPr wrap="none" lIns="96058" tIns="48029" rIns="96058" bIns="48029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dirty="0" smtClean="0">
                  <a:solidFill>
                    <a:srgbClr val="FF0000"/>
                  </a:solidFill>
                </a:rPr>
                <a:t>55 events </a:t>
              </a:r>
              <a:r>
                <a:rPr lang="en-US" dirty="0" smtClean="0">
                  <a:solidFill>
                    <a:srgbClr val="000090"/>
                  </a:solidFill>
                </a:rPr>
                <a:t>(DVCS + BH)</a:t>
              </a:r>
              <a:endParaRPr lang="en-US" dirty="0">
                <a:solidFill>
                  <a:srgbClr val="000090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829279" y="2228441"/>
              <a:ext cx="1732875" cy="312440"/>
            </a:xfrm>
            <a:prstGeom prst="rect">
              <a:avLst/>
            </a:prstGeom>
            <a:noFill/>
          </p:spPr>
          <p:txBody>
            <a:bodyPr wrap="none" lIns="96058" tIns="48029" rIns="96058" bIns="48029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1400" b="1" dirty="0" smtClean="0">
                  <a:solidFill>
                    <a:schemeClr val="tx1"/>
                  </a:solidFill>
                </a:rPr>
                <a:t>Roman </a:t>
              </a:r>
              <a:r>
                <a:rPr lang="en-US" sz="1400" b="1" dirty="0" smtClean="0"/>
                <a:t>Pots at HERA</a:t>
              </a:r>
              <a:endParaRPr lang="en-US" sz="1400" b="1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829279" y="2228441"/>
              <a:ext cx="3279789" cy="1663241"/>
            </a:xfrm>
            <a:prstGeom prst="rect">
              <a:avLst/>
            </a:prstGeom>
            <a:noFill/>
            <a:ln w="19050" cmpd="sng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3831568" y="1270633"/>
            <a:ext cx="1206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rgbClr val="000090"/>
                </a:solidFill>
              </a:rPr>
              <a:t>Quadrupoles</a:t>
            </a:r>
            <a:r>
              <a:rPr lang="en-US" sz="1400" b="1" dirty="0" smtClean="0">
                <a:solidFill>
                  <a:srgbClr val="000090"/>
                </a:solidFill>
              </a:rPr>
              <a:t> acceptance</a:t>
            </a:r>
            <a:endParaRPr lang="en-US" sz="1400" b="1" dirty="0">
              <a:solidFill>
                <a:srgbClr val="00009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31568" y="2624978"/>
            <a:ext cx="1206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10</a:t>
            </a:r>
            <a:r>
              <a:rPr lang="en-US" sz="1400" b="1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s </a:t>
            </a:r>
            <a:r>
              <a:rPr lang="en-US" sz="1400" b="1" dirty="0" smtClean="0">
                <a:solidFill>
                  <a:srgbClr val="FF0000"/>
                </a:solidFill>
              </a:rPr>
              <a:t>from the beam-pipe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" y="3969492"/>
            <a:ext cx="5516158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• high‐</a:t>
            </a:r>
            <a:r>
              <a:rPr lang="en-US" dirty="0" err="1" smtClean="0"/>
              <a:t>t</a:t>
            </a:r>
            <a:r>
              <a:rPr lang="en-US" dirty="0" smtClean="0"/>
              <a:t> acceptance mainly limited by magnet aperture</a:t>
            </a:r>
          </a:p>
          <a:p>
            <a:r>
              <a:rPr lang="en-US" dirty="0" smtClean="0"/>
              <a:t>• low‐</a:t>
            </a:r>
            <a:r>
              <a:rPr lang="en-US" dirty="0" err="1" smtClean="0"/>
              <a:t>t</a:t>
            </a:r>
            <a:r>
              <a:rPr lang="en-US" dirty="0" smtClean="0"/>
              <a:t> acceptance limited by beam envelop (~10σ)</a:t>
            </a:r>
          </a:p>
          <a:p>
            <a:r>
              <a:rPr lang="en-US" dirty="0" smtClean="0"/>
              <a:t>• </a:t>
            </a:r>
            <a:r>
              <a:rPr lang="en-US" dirty="0" err="1" smtClean="0"/>
              <a:t>t</a:t>
            </a:r>
            <a:r>
              <a:rPr lang="en-US" dirty="0" smtClean="0"/>
              <a:t>‐resolution limited by</a:t>
            </a:r>
          </a:p>
          <a:p>
            <a:pPr lvl="1"/>
            <a:r>
              <a:rPr lang="en-US" dirty="0" smtClean="0"/>
              <a:t>– beam angular divergence ~100μrad for small </a:t>
            </a:r>
            <a:r>
              <a:rPr lang="en-US" dirty="0" err="1" smtClean="0"/>
              <a:t>t</a:t>
            </a:r>
            <a:endParaRPr lang="en-US" dirty="0" smtClean="0"/>
          </a:p>
          <a:p>
            <a:pPr lvl="1"/>
            <a:r>
              <a:rPr lang="en-US" dirty="0" smtClean="0"/>
              <a:t>– uncertainties in vertex (</a:t>
            </a:r>
            <a:r>
              <a:rPr lang="en-US" dirty="0" err="1" smtClean="0"/>
              <a:t>x,y,z</a:t>
            </a:r>
            <a:r>
              <a:rPr lang="en-US" dirty="0" smtClean="0"/>
              <a:t>) and transport</a:t>
            </a:r>
          </a:p>
          <a:p>
            <a:pPr lvl="1"/>
            <a:r>
              <a:rPr lang="en-US" dirty="0" smtClean="0"/>
              <a:t>– ~&lt;5-10% resolution in </a:t>
            </a:r>
            <a:r>
              <a:rPr lang="en-US" dirty="0" err="1" smtClean="0"/>
              <a:t>t</a:t>
            </a:r>
            <a:r>
              <a:rPr lang="en-US" dirty="0" smtClean="0"/>
              <a:t> (RP at STAR)</a:t>
            </a:r>
            <a:endParaRPr lang="en-US" dirty="0"/>
          </a:p>
        </p:txBody>
      </p:sp>
      <p:sp>
        <p:nvSpPr>
          <p:cNvPr id="49" name="Rectangle 48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Direct |t| measurement @ </a:t>
            </a: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EIC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54</a:t>
            </a:fld>
            <a:endParaRPr lang="en-US"/>
          </a:p>
        </p:txBody>
      </p:sp>
      <p:grpSp>
        <p:nvGrpSpPr>
          <p:cNvPr id="15" name="Group 42"/>
          <p:cNvGrpSpPr/>
          <p:nvPr/>
        </p:nvGrpSpPr>
        <p:grpSpPr>
          <a:xfrm>
            <a:off x="213356" y="970526"/>
            <a:ext cx="8577734" cy="3035300"/>
            <a:chOff x="213356" y="970526"/>
            <a:chExt cx="8577734" cy="3035300"/>
          </a:xfrm>
        </p:grpSpPr>
        <p:grpSp>
          <p:nvGrpSpPr>
            <p:cNvPr id="16" name="Group 37"/>
            <p:cNvGrpSpPr/>
            <p:nvPr/>
          </p:nvGrpSpPr>
          <p:grpSpPr>
            <a:xfrm>
              <a:off x="213356" y="970526"/>
              <a:ext cx="8577734" cy="3035300"/>
              <a:chOff x="213356" y="970526"/>
              <a:chExt cx="8577734" cy="3035300"/>
            </a:xfrm>
          </p:grpSpPr>
          <p:pic>
            <p:nvPicPr>
              <p:cNvPr id="34" name="Picture 33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13356" y="1044263"/>
                <a:ext cx="3159756" cy="2961563"/>
              </a:xfrm>
              <a:prstGeom prst="rect">
                <a:avLst/>
              </a:prstGeom>
            </p:spPr>
          </p:pic>
          <p:pic>
            <p:nvPicPr>
              <p:cNvPr id="36" name="Picture 3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638800" y="970526"/>
                <a:ext cx="3152290" cy="2943641"/>
              </a:xfrm>
              <a:prstGeom prst="rect">
                <a:avLst/>
              </a:prstGeom>
            </p:spPr>
          </p:pic>
        </p:grpSp>
        <p:sp>
          <p:nvSpPr>
            <p:cNvPr id="41" name="TextBox 40"/>
            <p:cNvSpPr txBox="1"/>
            <p:nvPr/>
          </p:nvSpPr>
          <p:spPr>
            <a:xfrm>
              <a:off x="838033" y="1424521"/>
              <a:ext cx="1498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5x100 </a:t>
              </a:r>
              <a:r>
                <a:rPr lang="en-US" b="1" dirty="0" err="1" smtClean="0">
                  <a:solidFill>
                    <a:srgbClr val="FF0000"/>
                  </a:solidFill>
                </a:rPr>
                <a:t>GeV</a:t>
              </a:r>
              <a:endParaRPr lang="en-US" b="1" dirty="0" smtClean="0">
                <a:solidFill>
                  <a:srgbClr val="FF0000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307854" y="1347576"/>
              <a:ext cx="1498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5x100 </a:t>
              </a:r>
              <a:r>
                <a:rPr lang="en-US" b="1" dirty="0" err="1" smtClean="0">
                  <a:solidFill>
                    <a:srgbClr val="FF0000"/>
                  </a:solidFill>
                </a:rPr>
                <a:t>GeV</a:t>
              </a:r>
              <a:endParaRPr lang="en-US" b="1" dirty="0" smtClean="0">
                <a:solidFill>
                  <a:srgbClr val="FF0000"/>
                </a:solidFill>
              </a:endParaRPr>
            </a:p>
          </p:txBody>
        </p:sp>
      </p:grpSp>
      <p:cxnSp>
        <p:nvCxnSpPr>
          <p:cNvPr id="33" name="Straight Arrow Connector 32"/>
          <p:cNvCxnSpPr>
            <a:stCxn id="30" idx="1"/>
          </p:cNvCxnSpPr>
          <p:nvPr/>
        </p:nvCxnSpPr>
        <p:spPr>
          <a:xfrm rot="10800000" flipV="1">
            <a:off x="1963504" y="1532243"/>
            <a:ext cx="1868064" cy="4420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stCxn id="30" idx="3"/>
          </p:cNvCxnSpPr>
          <p:nvPr/>
        </p:nvCxnSpPr>
        <p:spPr>
          <a:xfrm>
            <a:off x="5037606" y="1532243"/>
            <a:ext cx="2019548" cy="44205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31" idx="1"/>
          </p:cNvCxnSpPr>
          <p:nvPr/>
        </p:nvCxnSpPr>
        <p:spPr>
          <a:xfrm rot="10800000">
            <a:off x="1999588" y="2347818"/>
            <a:ext cx="1831980" cy="53877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31" idx="3"/>
          </p:cNvCxnSpPr>
          <p:nvPr/>
        </p:nvCxnSpPr>
        <p:spPr>
          <a:xfrm flipV="1">
            <a:off x="5037606" y="2347810"/>
            <a:ext cx="2096280" cy="53877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90501" y="1536700"/>
            <a:ext cx="8788400" cy="340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We assumed the case of having only 1fb</a:t>
            </a:r>
            <a:r>
              <a:rPr lang="en-US" sz="2000" b="1" baseline="30000" dirty="0" smtClean="0"/>
              <a:t>-1</a:t>
            </a:r>
            <a:r>
              <a:rPr lang="en-US" sz="2000" b="1" dirty="0" smtClean="0"/>
              <a:t> </a:t>
            </a:r>
            <a:r>
              <a:rPr lang="en-US" sz="2000" b="1" dirty="0" smtClean="0"/>
              <a:t>collected luminosity at hand</a:t>
            </a:r>
          </a:p>
          <a:p>
            <a:endParaRPr lang="en-US" sz="2000" b="1" dirty="0" smtClean="0"/>
          </a:p>
          <a:p>
            <a:pPr marL="177800" indent="-177800">
              <a:spcAft>
                <a:spcPts val="600"/>
              </a:spcAft>
              <a:buFont typeface="Arial"/>
              <a:buChar char="•"/>
            </a:pPr>
            <a:r>
              <a:rPr lang="en-US" sz="2000" b="1" dirty="0" smtClean="0">
                <a:solidFill>
                  <a:srgbClr val="000090"/>
                </a:solidFill>
              </a:rPr>
              <a:t>5% systematic uncertainty and added in </a:t>
            </a:r>
            <a:r>
              <a:rPr lang="en-US" sz="2000" b="1" dirty="0" smtClean="0">
                <a:solidFill>
                  <a:srgbClr val="000090"/>
                </a:solidFill>
              </a:rPr>
              <a:t>quadrature </a:t>
            </a:r>
            <a:endParaRPr lang="en-US" sz="2000" b="1" dirty="0" smtClean="0">
              <a:solidFill>
                <a:srgbClr val="000090"/>
              </a:solidFill>
            </a:endParaRPr>
          </a:p>
          <a:p>
            <a:pPr marL="177800" indent="-177800">
              <a:spcAft>
                <a:spcPts val="600"/>
              </a:spcAft>
              <a:buFont typeface="Arial"/>
              <a:buChar char="•"/>
            </a:pPr>
            <a:r>
              <a:rPr lang="en-US" sz="2000" b="1" dirty="0" smtClean="0">
                <a:solidFill>
                  <a:srgbClr val="000090"/>
                </a:solidFill>
              </a:rPr>
              <a:t>Exponential fit: A*</a:t>
            </a:r>
            <a:r>
              <a:rPr lang="en-US" sz="2000" b="1" dirty="0" err="1" smtClean="0">
                <a:solidFill>
                  <a:srgbClr val="000090"/>
                </a:solidFill>
              </a:rPr>
              <a:t>exp(B</a:t>
            </a:r>
            <a:r>
              <a:rPr lang="en-US" sz="2000" b="1" dirty="0" smtClean="0">
                <a:solidFill>
                  <a:srgbClr val="000090"/>
                </a:solidFill>
              </a:rPr>
              <a:t>*</a:t>
            </a:r>
            <a:r>
              <a:rPr lang="en-US" sz="2000" b="1" dirty="0" err="1" smtClean="0">
                <a:solidFill>
                  <a:srgbClr val="000090"/>
                </a:solidFill>
              </a:rPr>
              <a:t>t</a:t>
            </a:r>
            <a:r>
              <a:rPr lang="en-US" sz="2000" b="1" dirty="0" smtClean="0">
                <a:solidFill>
                  <a:srgbClr val="000090"/>
                </a:solidFill>
              </a:rPr>
              <a:t>) gives the values and errors of the normalization A and the slope B plus the correlation coefficient </a:t>
            </a:r>
            <a:r>
              <a:rPr lang="en-US" sz="2000" b="1" dirty="0" err="1" smtClean="0">
                <a:solidFill>
                  <a:srgbClr val="000090"/>
                </a:solidFill>
              </a:rPr>
              <a:t>c</a:t>
            </a:r>
            <a:r>
              <a:rPr lang="en-US" sz="2000" b="1" dirty="0" smtClean="0">
                <a:solidFill>
                  <a:srgbClr val="000090"/>
                </a:solidFill>
              </a:rPr>
              <a:t> </a:t>
            </a:r>
          </a:p>
          <a:p>
            <a:pPr marL="177800" indent="-177800">
              <a:spcAft>
                <a:spcPts val="600"/>
              </a:spcAft>
              <a:buFont typeface="Arial"/>
              <a:buChar char="•"/>
            </a:pPr>
            <a:r>
              <a:rPr lang="en-US" sz="2000" b="1" dirty="0" smtClean="0">
                <a:solidFill>
                  <a:srgbClr val="000090"/>
                </a:solidFill>
              </a:rPr>
              <a:t>The fitted values (A, </a:t>
            </a:r>
            <a:r>
              <a:rPr lang="en-US" sz="2000" b="1" dirty="0" err="1" smtClean="0">
                <a:solidFill>
                  <a:srgbClr val="000090"/>
                </a:solidFill>
              </a:rPr>
              <a:t>dA</a:t>
            </a:r>
            <a:r>
              <a:rPr lang="en-US" sz="2000" b="1" dirty="0" smtClean="0">
                <a:solidFill>
                  <a:srgbClr val="000090"/>
                </a:solidFill>
              </a:rPr>
              <a:t>, B, dB, c) are used to compute errors using method of eigenvector distributions and then the error bands </a:t>
            </a:r>
            <a:r>
              <a:rPr lang="en-US" sz="2000" b="1" dirty="0" smtClean="0">
                <a:solidFill>
                  <a:srgbClr val="000090"/>
                </a:solidFill>
              </a:rPr>
              <a:t>are calculated</a:t>
            </a:r>
            <a:r>
              <a:rPr lang="en-US" sz="2000" b="1" dirty="0" smtClean="0">
                <a:solidFill>
                  <a:srgbClr val="000090"/>
                </a:solidFill>
              </a:rPr>
              <a:t> </a:t>
            </a:r>
            <a:r>
              <a:rPr lang="en-US" sz="2000" b="1" dirty="0" smtClean="0">
                <a:solidFill>
                  <a:srgbClr val="000090"/>
                </a:solidFill>
              </a:rPr>
              <a:t>using the Fourier Bessel function </a:t>
            </a:r>
            <a:r>
              <a:rPr lang="en-US" sz="2000" b="1" dirty="0" smtClean="0">
                <a:solidFill>
                  <a:srgbClr val="000090"/>
                </a:solidFill>
              </a:rPr>
              <a:t>integral. </a:t>
            </a:r>
          </a:p>
          <a:p>
            <a:pPr marL="177800" indent="-177800">
              <a:spcAft>
                <a:spcPts val="600"/>
              </a:spcAft>
              <a:buFont typeface="Arial"/>
              <a:buChar char="•"/>
            </a:pPr>
            <a:r>
              <a:rPr lang="en-US" sz="2000" b="1" u="sng" dirty="0" smtClean="0">
                <a:solidFill>
                  <a:srgbClr val="000090"/>
                </a:solidFill>
              </a:rPr>
              <a:t>I</a:t>
            </a:r>
            <a:r>
              <a:rPr lang="en-US" sz="2000" b="1" u="sng" dirty="0" smtClean="0">
                <a:solidFill>
                  <a:srgbClr val="000090"/>
                </a:solidFill>
              </a:rPr>
              <a:t>n </a:t>
            </a:r>
            <a:r>
              <a:rPr lang="en-US" sz="2000" b="1" u="sng" dirty="0" smtClean="0">
                <a:solidFill>
                  <a:srgbClr val="000090"/>
                </a:solidFill>
              </a:rPr>
              <a:t>calculating the error </a:t>
            </a:r>
            <a:r>
              <a:rPr lang="en-US" sz="2000" b="1" u="sng" dirty="0" smtClean="0">
                <a:solidFill>
                  <a:srgbClr val="000090"/>
                </a:solidFill>
              </a:rPr>
              <a:t>band we consider only the |</a:t>
            </a:r>
            <a:r>
              <a:rPr lang="en-US" sz="2000" b="1" u="sng" dirty="0" smtClean="0">
                <a:solidFill>
                  <a:srgbClr val="000090"/>
                </a:solidFill>
              </a:rPr>
              <a:t>t| range achievable experimentally and </a:t>
            </a:r>
            <a:r>
              <a:rPr lang="en-US" sz="2000" b="1" u="sng" dirty="0" smtClean="0">
                <a:solidFill>
                  <a:srgbClr val="000090"/>
                </a:solidFill>
              </a:rPr>
              <a:t>extrapolate </a:t>
            </a:r>
            <a:r>
              <a:rPr lang="en-US" sz="2000" b="1" u="sng" dirty="0" smtClean="0">
                <a:solidFill>
                  <a:srgbClr val="000090"/>
                </a:solidFill>
              </a:rPr>
              <a:t>beyond</a:t>
            </a:r>
            <a:endParaRPr lang="en-US" sz="2000" b="1" dirty="0">
              <a:solidFill>
                <a:srgbClr val="000090"/>
              </a:solidFill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8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what can we do if </a:t>
            </a:r>
            <a:r>
              <a:rPr lang="en-US" sz="28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only 1 </a:t>
            </a:r>
            <a:r>
              <a:rPr lang="en-US" sz="28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fb</a:t>
            </a:r>
            <a:r>
              <a:rPr lang="en-US" sz="2800" b="1" baseline="300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-1 </a:t>
            </a:r>
            <a:r>
              <a:rPr lang="en-US" sz="28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?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8" name="Line 3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13356" y="825500"/>
            <a:ext cx="87508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How </a:t>
            </a:r>
            <a:r>
              <a:rPr lang="en-US" sz="2000" b="1" dirty="0" smtClean="0">
                <a:solidFill>
                  <a:srgbClr val="FF0000"/>
                </a:solidFill>
              </a:rPr>
              <a:t>luminosity hungry is the DVCS measurement for a precise </a:t>
            </a:r>
            <a:r>
              <a:rPr lang="en-US" sz="2000" b="1" dirty="0" smtClean="0">
                <a:solidFill>
                  <a:srgbClr val="FF0000"/>
                </a:solidFill>
              </a:rPr>
              <a:t>imaging?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3830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307510" y="241300"/>
            <a:ext cx="4132108" cy="3924300"/>
            <a:chOff x="8825" y="355600"/>
            <a:chExt cx="4430793" cy="4216400"/>
          </a:xfrm>
        </p:grpSpPr>
        <p:pic>
          <p:nvPicPr>
            <p:cNvPr id="8" name="Picture 7" descr="fig_dsdt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25" y="355600"/>
              <a:ext cx="4430793" cy="4216400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2388101" y="1295400"/>
              <a:ext cx="1022320" cy="4298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/>
                <a:t>1 fb</a:t>
              </a:r>
              <a:r>
                <a:rPr lang="en-US" sz="2000" b="1" baseline="30000" dirty="0" smtClean="0"/>
                <a:t>-1</a:t>
              </a:r>
              <a:endParaRPr lang="en-US" sz="2000" b="1" baseline="30000" dirty="0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638513" y="241300"/>
            <a:ext cx="4226087" cy="3924300"/>
            <a:chOff x="4638513" y="355600"/>
            <a:chExt cx="4430793" cy="4216400"/>
          </a:xfrm>
        </p:grpSpPr>
        <p:pic>
          <p:nvPicPr>
            <p:cNvPr id="7" name="Picture 6" descr="fig_int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38513" y="355600"/>
              <a:ext cx="4430793" cy="421640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6007100" y="977900"/>
              <a:ext cx="2659702" cy="12896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Beam energy: 5x100 GeV</a:t>
              </a:r>
              <a:r>
                <a:rPr lang="en-US" b="1" baseline="30000" dirty="0" smtClean="0">
                  <a:solidFill>
                    <a:srgbClr val="000090"/>
                  </a:solidFill>
                </a:rPr>
                <a:t>2</a:t>
              </a:r>
            </a:p>
            <a:p>
              <a:r>
                <a:rPr lang="en-US" b="1" dirty="0" smtClean="0">
                  <a:solidFill>
                    <a:srgbClr val="000090"/>
                  </a:solidFill>
                </a:rPr>
                <a:t>10 &lt; Q</a:t>
              </a:r>
              <a:r>
                <a:rPr lang="en-US" b="1" baseline="30000" dirty="0" smtClean="0">
                  <a:solidFill>
                    <a:srgbClr val="000090"/>
                  </a:solidFill>
                </a:rPr>
                <a:t>2 </a:t>
              </a:r>
              <a:r>
                <a:rPr lang="en-US" b="1" dirty="0" smtClean="0">
                  <a:solidFill>
                    <a:srgbClr val="000090"/>
                  </a:solidFill>
                </a:rPr>
                <a:t>&lt; 17.78 GeV</a:t>
              </a:r>
              <a:r>
                <a:rPr lang="en-US" b="1" baseline="30000" dirty="0" smtClean="0">
                  <a:solidFill>
                    <a:srgbClr val="000090"/>
                  </a:solidFill>
                </a:rPr>
                <a:t>2</a:t>
              </a:r>
            </a:p>
            <a:p>
              <a:r>
                <a:rPr lang="en-US" b="1" dirty="0" smtClean="0">
                  <a:solidFill>
                    <a:srgbClr val="000090"/>
                  </a:solidFill>
                </a:rPr>
                <a:t>0.1 &lt; </a:t>
              </a:r>
              <a:r>
                <a:rPr lang="en-US" b="1" dirty="0" err="1" smtClean="0">
                  <a:solidFill>
                    <a:srgbClr val="000090"/>
                  </a:solidFill>
                </a:rPr>
                <a:t>x</a:t>
              </a:r>
              <a:r>
                <a:rPr lang="en-US" b="1" dirty="0" smtClean="0">
                  <a:solidFill>
                    <a:srgbClr val="000090"/>
                  </a:solidFill>
                </a:rPr>
                <a:t> &lt; 0.158</a:t>
              </a:r>
              <a:endParaRPr lang="en-US" b="1" baseline="30000" dirty="0">
                <a:solidFill>
                  <a:srgbClr val="000090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553200" y="2260600"/>
              <a:ext cx="1863663" cy="3968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|</a:t>
              </a:r>
              <a:r>
                <a:rPr lang="en-US" b="1" dirty="0" err="1" smtClean="0">
                  <a:solidFill>
                    <a:srgbClr val="FF0000"/>
                  </a:solidFill>
                </a:rPr>
                <a:t>t</a:t>
              </a:r>
              <a:r>
                <a:rPr lang="en-US" b="1" dirty="0" smtClean="0">
                  <a:solidFill>
                    <a:srgbClr val="FF0000"/>
                  </a:solidFill>
                </a:rPr>
                <a:t>| &gt; 0.18 GeV</a:t>
              </a:r>
              <a:r>
                <a:rPr lang="en-US" b="1" baseline="30000" dirty="0" smtClean="0">
                  <a:solidFill>
                    <a:srgbClr val="FF0000"/>
                  </a:solidFill>
                </a:rPr>
                <a:t>2</a:t>
              </a:r>
              <a:endParaRPr lang="en-US" b="1" baseline="30000" dirty="0">
                <a:solidFill>
                  <a:srgbClr val="FF0000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411805" y="3403600"/>
              <a:ext cx="954522" cy="4298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/>
                <a:t>1 fb</a:t>
              </a:r>
              <a:r>
                <a:rPr lang="en-US" sz="2000" b="1" baseline="30000" dirty="0" smtClean="0"/>
                <a:t>-1</a:t>
              </a:r>
              <a:endParaRPr lang="en-US" sz="2000" b="1" baseline="30000" dirty="0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07510" y="4062968"/>
            <a:ext cx="8365235" cy="1996301"/>
            <a:chOff x="307510" y="4431268"/>
            <a:chExt cx="8365235" cy="1996301"/>
          </a:xfrm>
        </p:grpSpPr>
        <p:sp>
          <p:nvSpPr>
            <p:cNvPr id="15" name="TextBox 14"/>
            <p:cNvSpPr txBox="1"/>
            <p:nvPr/>
          </p:nvSpPr>
          <p:spPr>
            <a:xfrm>
              <a:off x="3124200" y="4431268"/>
              <a:ext cx="26556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TO BE COMPARED WITH (white paper)</a:t>
              </a:r>
              <a:endParaRPr lang="en-US" b="1" dirty="0">
                <a:solidFill>
                  <a:srgbClr val="000090"/>
                </a:solidFill>
              </a:endParaRPr>
            </a:p>
          </p:txBody>
        </p:sp>
        <p:pic>
          <p:nvPicPr>
            <p:cNvPr id="16" name="Picture 15" descr="Screen Shot 2013-05-01 at 3.13.15 PM.png"/>
            <p:cNvPicPr>
              <a:picLocks noChangeAspect="1"/>
            </p:cNvPicPr>
            <p:nvPr/>
          </p:nvPicPr>
          <p:blipFill>
            <a:blip r:embed="rId4"/>
            <a:srcRect l="51696" t="29378" b="36060"/>
            <a:stretch>
              <a:fillRect/>
            </a:stretch>
          </p:blipFill>
          <p:spPr>
            <a:xfrm>
              <a:off x="307510" y="4522569"/>
              <a:ext cx="2892890" cy="1905000"/>
            </a:xfrm>
            <a:prstGeom prst="rect">
              <a:avLst/>
            </a:prstGeom>
          </p:spPr>
        </p:pic>
        <p:pic>
          <p:nvPicPr>
            <p:cNvPr id="17" name="Picture 16" descr="Screen Shot 2013-05-01 at 3.13.15 PM.png"/>
            <p:cNvPicPr>
              <a:picLocks noChangeAspect="1"/>
            </p:cNvPicPr>
            <p:nvPr/>
          </p:nvPicPr>
          <p:blipFill>
            <a:blip r:embed="rId4"/>
            <a:srcRect l="51696" t="64275" b="1394"/>
            <a:stretch>
              <a:fillRect/>
            </a:stretch>
          </p:blipFill>
          <p:spPr>
            <a:xfrm>
              <a:off x="5779855" y="4483100"/>
              <a:ext cx="2892890" cy="189230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3022347" y="5525869"/>
              <a:ext cx="21910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/>
                <a:t>~ 1 </a:t>
              </a:r>
              <a:r>
                <a:rPr lang="en-US" b="1" dirty="0" err="1" smtClean="0"/>
                <a:t>y</a:t>
              </a:r>
              <a:r>
                <a:rPr lang="en-US" b="1" dirty="0" smtClean="0"/>
                <a:t> of data taking</a:t>
              </a:r>
              <a:endParaRPr lang="en-US" b="1" dirty="0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314956" y="4482068"/>
              <a:ext cx="8351846" cy="1931432"/>
            </a:xfrm>
            <a:prstGeom prst="roundRect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Line 3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5922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04800" y="3519267"/>
            <a:ext cx="8166099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000090"/>
                </a:solidFill>
                <a:latin typeface="Symbol" charset="2"/>
                <a:ea typeface="Lucida Grande"/>
                <a:cs typeface="Symbol" charset="2"/>
              </a:rPr>
              <a:t>g</a:t>
            </a:r>
            <a:r>
              <a:rPr lang="en-US" sz="2000" b="1" dirty="0" smtClean="0">
                <a:solidFill>
                  <a:srgbClr val="000090"/>
                </a:solidFill>
              </a:rPr>
              <a:t>*</a:t>
            </a:r>
            <a:r>
              <a:rPr lang="en-US" sz="2000" b="1" dirty="0" err="1" smtClean="0">
                <a:solidFill>
                  <a:srgbClr val="000090"/>
                </a:solidFill>
              </a:rPr>
              <a:t>p</a:t>
            </a:r>
            <a:r>
              <a:rPr lang="en-US" sz="2000" b="1" dirty="0" smtClean="0">
                <a:solidFill>
                  <a:srgbClr val="000090"/>
                </a:solidFill>
              </a:rPr>
              <a:t> -&gt; J/</a:t>
            </a:r>
            <a:r>
              <a:rPr lang="en-US" sz="2000" b="1" dirty="0" err="1" smtClean="0">
                <a:solidFill>
                  <a:srgbClr val="000090"/>
                </a:solidFill>
                <a:latin typeface="Symbol" charset="2"/>
                <a:cs typeface="Symbol" charset="2"/>
              </a:rPr>
              <a:t>y</a:t>
            </a:r>
            <a:r>
              <a:rPr lang="en-US" sz="2000" b="1" dirty="0" smtClean="0">
                <a:solidFill>
                  <a:srgbClr val="000090"/>
                </a:solidFill>
                <a:latin typeface="Symbol" charset="2"/>
                <a:cs typeface="Symbol" charset="2"/>
              </a:rPr>
              <a:t> </a:t>
            </a:r>
            <a:r>
              <a:rPr lang="en-US" sz="2000" b="1" dirty="0" err="1" smtClean="0">
                <a:solidFill>
                  <a:srgbClr val="000090"/>
                </a:solidFill>
                <a:latin typeface="+mj-lt"/>
                <a:cs typeface="Symbol" charset="2"/>
              </a:rPr>
              <a:t>p</a:t>
            </a:r>
            <a:r>
              <a:rPr lang="en-US" sz="2000" b="1" dirty="0" smtClean="0">
                <a:solidFill>
                  <a:srgbClr val="000090"/>
                </a:solidFill>
                <a:latin typeface="+mj-lt"/>
                <a:cs typeface="Symbol" charset="2"/>
              </a:rPr>
              <a:t>  </a:t>
            </a:r>
            <a:endParaRPr lang="en-US" sz="2000" dirty="0" smtClean="0">
              <a:latin typeface="+mj-lt"/>
              <a:cs typeface="Symbol" charset="2"/>
            </a:endParaRPr>
          </a:p>
          <a:p>
            <a:endParaRPr lang="en-US" dirty="0" smtClean="0"/>
          </a:p>
          <a:p>
            <a:pPr marL="173038" indent="-173038">
              <a:spcAft>
                <a:spcPts val="600"/>
              </a:spcAft>
              <a:buFont typeface="Wingdings" charset="2"/>
              <a:buChar char="Ø"/>
            </a:pPr>
            <a:r>
              <a:rPr lang="en-US" dirty="0" smtClean="0"/>
              <a:t>pseudo-data generated using a version of </a:t>
            </a:r>
            <a:r>
              <a:rPr lang="en-US" dirty="0" err="1" smtClean="0"/>
              <a:t>Pythia</a:t>
            </a:r>
            <a:r>
              <a:rPr lang="en-US" dirty="0" smtClean="0"/>
              <a:t> tuned to J/</a:t>
            </a:r>
            <a:r>
              <a:rPr lang="en-US" dirty="0" err="1" smtClean="0">
                <a:latin typeface="Symbol" charset="2"/>
                <a:cs typeface="Symbol" charset="2"/>
              </a:rPr>
              <a:t>y</a:t>
            </a:r>
            <a:r>
              <a:rPr lang="en-US" dirty="0" smtClean="0"/>
              <a:t> data from HERA</a:t>
            </a:r>
          </a:p>
          <a:p>
            <a:pPr marL="173038" indent="-173038">
              <a:spcAft>
                <a:spcPts val="600"/>
              </a:spcAft>
              <a:buFont typeface="Wingdings" charset="2"/>
              <a:buChar char="Ø"/>
            </a:pPr>
            <a:r>
              <a:rPr lang="en-US" dirty="0" smtClean="0"/>
              <a:t>wave function uncertainty (non-relativistic approximation)</a:t>
            </a:r>
          </a:p>
          <a:p>
            <a:pPr marL="173038" indent="-173038">
              <a:spcAft>
                <a:spcPts val="600"/>
              </a:spcAft>
              <a:buFont typeface="Wingdings" charset="2"/>
              <a:buChar char="Ø"/>
            </a:pPr>
            <a:r>
              <a:rPr lang="en-US" dirty="0" smtClean="0"/>
              <a:t>mass provides hard scale</a:t>
            </a:r>
          </a:p>
          <a:p>
            <a:pPr marL="576263" lvl="2" indent="-119063">
              <a:spcAft>
                <a:spcPts val="600"/>
              </a:spcAft>
              <a:buFont typeface="Arial"/>
              <a:buChar char="•"/>
            </a:pPr>
            <a:r>
              <a:rPr lang="en-US" dirty="0" smtClean="0"/>
              <a:t>Sensitive to gluons</a:t>
            </a:r>
          </a:p>
          <a:p>
            <a:pPr marL="576263" lvl="2" indent="-119063">
              <a:spcAft>
                <a:spcPts val="600"/>
              </a:spcAft>
              <a:buFont typeface="Arial"/>
              <a:buChar char="•"/>
            </a:pPr>
            <a:r>
              <a:rPr lang="en-US" dirty="0" smtClean="0"/>
              <a:t>Both photo- and electro-production can be computed</a:t>
            </a:r>
          </a:p>
          <a:p>
            <a:pPr marL="576263" lvl="2" indent="-119063">
              <a:buFont typeface="Arial"/>
              <a:buChar char="•"/>
            </a:pPr>
            <a:endParaRPr lang="en-US" dirty="0" smtClean="0"/>
          </a:p>
        </p:txBody>
      </p:sp>
      <p:pic>
        <p:nvPicPr>
          <p:cNvPr id="16" name="Picture 15" descr="Screen shot 2012-03-22 at 7.26.53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6342" y="690425"/>
            <a:ext cx="6476134" cy="2777092"/>
          </a:xfrm>
          <a:prstGeom prst="rect">
            <a:avLst/>
          </a:prstGeom>
        </p:spPr>
      </p:pic>
      <p:pic>
        <p:nvPicPr>
          <p:cNvPr id="17" name="Picture 16" descr="Screen shot 2012-03-22 at 7.26.53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624" y="739665"/>
            <a:ext cx="6476134" cy="2716004"/>
          </a:xfrm>
          <a:prstGeom prst="rect">
            <a:avLst/>
          </a:prstGeom>
        </p:spPr>
      </p:pic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J/ψ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57</a:t>
            </a:fld>
            <a:endParaRPr lang="en-US"/>
          </a:p>
        </p:txBody>
      </p:sp>
      <p:sp>
        <p:nvSpPr>
          <p:cNvPr id="22" name="Notched Right Arrow 21"/>
          <p:cNvSpPr/>
          <p:nvPr/>
        </p:nvSpPr>
        <p:spPr>
          <a:xfrm>
            <a:off x="3505200" y="1548033"/>
            <a:ext cx="1244600" cy="445867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1144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Text Box 1"/>
          <p:cNvSpPr txBox="1">
            <a:spLocks noChangeArrowheads="1"/>
          </p:cNvSpPr>
          <p:nvPr/>
        </p:nvSpPr>
        <p:spPr bwMode="auto">
          <a:xfrm>
            <a:off x="2864063" y="2309639"/>
            <a:ext cx="3445059" cy="192601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91520" rIns="92276" bIns="48029">
            <a:prstTxWarp prst="textNoShape">
              <a:avLst/>
            </a:prstTxWarp>
            <a:spAutoFit/>
          </a:bodyPr>
          <a:lstStyle/>
          <a:p>
            <a:pPr algn="ctr"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72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Back </a:t>
            </a:r>
            <a:r>
              <a:rPr lang="en-GB" sz="7200" b="1" dirty="0" smtClean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up</a:t>
            </a:r>
          </a:p>
          <a:p>
            <a:pPr algn="ctr"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400" b="1" dirty="0" smtClean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(Appendix)</a:t>
            </a:r>
            <a:endParaRPr lang="en-GB" sz="4400" b="1" dirty="0" smtClean="0">
              <a:solidFill>
                <a:srgbClr val="FF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062085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plot_PtCorr2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4840" y="3466936"/>
            <a:ext cx="3438360" cy="3232181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28,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S. Fazio - DIS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59</a:t>
            </a:fld>
            <a:endParaRPr lang="en-US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697884" y="240280"/>
            <a:ext cx="7760316" cy="514887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lang="en-US" sz="3200" dirty="0" smtClean="0">
                <a:solidFill>
                  <a:srgbClr val="0000FF"/>
                </a:solidFill>
              </a:rPr>
              <a:t>Monte Carlo correction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Picture 8" descr="plot_CorrectionVsRecoilPt.png"/>
          <p:cNvPicPr>
            <a:picLocks noChangeAspect="1"/>
          </p:cNvPicPr>
          <p:nvPr/>
        </p:nvPicPr>
        <p:blipFill>
          <a:blip r:embed="rId4"/>
          <a:srcRect l="6844" r="10162"/>
          <a:stretch>
            <a:fillRect/>
          </a:stretch>
        </p:blipFill>
        <p:spPr>
          <a:xfrm>
            <a:off x="0" y="723506"/>
            <a:ext cx="4055923" cy="2895994"/>
          </a:xfrm>
          <a:prstGeom prst="rect">
            <a:avLst/>
          </a:prstGeom>
        </p:spPr>
      </p:pic>
      <p:graphicFrame>
        <p:nvGraphicFramePr>
          <p:cNvPr id="115714" name="Object 2"/>
          <p:cNvGraphicFramePr>
            <a:graphicFrameLocks noChangeAspect="1"/>
          </p:cNvGraphicFramePr>
          <p:nvPr/>
        </p:nvGraphicFramePr>
        <p:xfrm>
          <a:off x="5143500" y="800100"/>
          <a:ext cx="2817813" cy="735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140" name="Equation" r:id="rId5" imgW="1651000" imgH="431800" progId="Equation.3">
                  <p:embed/>
                </p:oleObj>
              </mc:Choice>
              <mc:Fallback>
                <p:oleObj name="Equation" r:id="rId5" imgW="1651000" imgH="431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0" y="800100"/>
                        <a:ext cx="2817813" cy="735013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0000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911600" y="1549400"/>
            <a:ext cx="5207000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 dirty="0" smtClean="0">
                <a:solidFill>
                  <a:srgbClr val="FF0000"/>
                </a:solidFill>
              </a:rPr>
              <a:t>The Correction method –</a:t>
            </a:r>
          </a:p>
          <a:p>
            <a:pPr marL="228600" indent="-228600" algn="just">
              <a:buFont typeface="Wingdings" charset="2"/>
              <a:buChar char="ü"/>
            </a:pPr>
            <a:r>
              <a:rPr lang="en-US" b="1" dirty="0" smtClean="0">
                <a:solidFill>
                  <a:srgbClr val="000000"/>
                </a:solidFill>
              </a:rPr>
              <a:t>Read recoil P</a:t>
            </a:r>
            <a:r>
              <a:rPr lang="en-US" b="1" baseline="-25000" dirty="0" smtClean="0">
                <a:solidFill>
                  <a:srgbClr val="000000"/>
                </a:solidFill>
              </a:rPr>
              <a:t>T</a:t>
            </a:r>
            <a:r>
              <a:rPr lang="en-US" b="1" dirty="0" smtClean="0">
                <a:solidFill>
                  <a:srgbClr val="000000"/>
                </a:solidFill>
              </a:rPr>
              <a:t> bin from data</a:t>
            </a:r>
          </a:p>
          <a:p>
            <a:pPr marL="228600" indent="-228600">
              <a:buFont typeface="Wingdings" charset="2"/>
              <a:buChar char="ü"/>
            </a:pPr>
            <a:r>
              <a:rPr lang="en-US" b="1" dirty="0" smtClean="0"/>
              <a:t>Project correction factor for corresponding P</a:t>
            </a:r>
            <a:r>
              <a:rPr lang="en-US" b="1" baseline="-25000" dirty="0" smtClean="0"/>
              <a:t>T</a:t>
            </a:r>
            <a:r>
              <a:rPr lang="en-US" b="1" dirty="0" smtClean="0"/>
              <a:t>-bins</a:t>
            </a:r>
          </a:p>
          <a:p>
            <a:pPr marL="228600" indent="-228600">
              <a:buFont typeface="Wingdings" charset="2"/>
              <a:buChar char="ü"/>
            </a:pPr>
            <a:r>
              <a:rPr lang="en-US" b="1" dirty="0" smtClean="0"/>
              <a:t>Normalize the projection distribution to 1</a:t>
            </a:r>
          </a:p>
          <a:p>
            <a:pPr marL="228600" indent="-228600">
              <a:buFont typeface="Wingdings" charset="2"/>
              <a:buChar char="ü"/>
            </a:pPr>
            <a:r>
              <a:rPr lang="en-US" b="1" dirty="0" smtClean="0"/>
              <a:t>Pick a correction value sampled from the projection distribution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57201" y="3997402"/>
            <a:ext cx="36474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MC test:</a:t>
            </a:r>
          </a:p>
          <a:p>
            <a:r>
              <a:rPr lang="en-US" b="1" i="1" dirty="0" smtClean="0">
                <a:solidFill>
                  <a:srgbClr val="0000FF"/>
                </a:solidFill>
              </a:rPr>
              <a:t>After MC correction </a:t>
            </a:r>
          </a:p>
          <a:p>
            <a:r>
              <a:rPr lang="en-US" dirty="0" err="1" smtClean="0">
                <a:sym typeface="Wingdings"/>
              </a:rPr>
              <a:t></a:t>
            </a:r>
            <a:r>
              <a:rPr lang="en-US" dirty="0" smtClean="0">
                <a:sym typeface="Wingdings"/>
              </a:rPr>
              <a:t> </a:t>
            </a:r>
            <a:r>
              <a:rPr lang="en-US" dirty="0" smtClean="0"/>
              <a:t>very good agreement with </a:t>
            </a:r>
            <a:r>
              <a:rPr lang="en-US" b="1" dirty="0" err="1" smtClean="0"/>
              <a:t>RhicBOS</a:t>
            </a:r>
            <a:r>
              <a:rPr lang="en-US" dirty="0" smtClean="0"/>
              <a:t> (fully re-summed NNL/NLO calculation) and </a:t>
            </a:r>
            <a:r>
              <a:rPr lang="en-US" b="1" dirty="0" smtClean="0"/>
              <a:t>PYTHIA</a:t>
            </a:r>
            <a:r>
              <a:rPr lang="en-US" dirty="0" smtClean="0"/>
              <a:t> predictions</a:t>
            </a:r>
          </a:p>
        </p:txBody>
      </p:sp>
    </p:spTree>
    <p:extLst>
      <p:ext uri="{BB962C8B-B14F-4D97-AF65-F5344CB8AC3E}">
        <p14:creationId xmlns:p14="http://schemas.microsoft.com/office/powerpoint/2010/main" val="722719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4880272" y="1143001"/>
            <a:ext cx="3677423" cy="1673206"/>
            <a:chOff x="2905" y="692"/>
            <a:chExt cx="2189" cy="1013"/>
          </a:xfrm>
        </p:grpSpPr>
        <p:graphicFrame>
          <p:nvGraphicFramePr>
            <p:cNvPr id="32770" name="Object 2"/>
            <p:cNvGraphicFramePr>
              <a:graphicFrameLocks noChangeAspect="1"/>
            </p:cNvGraphicFramePr>
            <p:nvPr/>
          </p:nvGraphicFramePr>
          <p:xfrm>
            <a:off x="4656" y="1576"/>
            <a:ext cx="65" cy="12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9830" name="Equation" r:id="rId4" imgW="76200" imgH="177800" progId="Equation.3">
                    <p:embed/>
                  </p:oleObj>
                </mc:Choice>
                <mc:Fallback>
                  <p:oleObj name="Equation" r:id="rId4" imgW="76200" imgH="1778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56" y="1576"/>
                          <a:ext cx="65" cy="12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blipFill dpi="0" rotWithShape="0">
                                <a:blip/>
                                <a:srcRect/>
                                <a:stretch>
                                  <a:fillRect/>
                                </a:stretch>
                              </a:blip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2800" name="Freeform 9"/>
            <p:cNvSpPr>
              <a:spLocks noChangeArrowheads="1"/>
            </p:cNvSpPr>
            <p:nvPr/>
          </p:nvSpPr>
          <p:spPr bwMode="auto">
            <a:xfrm flipV="1">
              <a:off x="3395" y="945"/>
              <a:ext cx="642" cy="77"/>
            </a:xfrm>
            <a:custGeom>
              <a:avLst/>
              <a:gdLst>
                <a:gd name="T0" fmla="*/ 0 w 777"/>
                <a:gd name="T1" fmla="*/ 9 h 133"/>
                <a:gd name="T2" fmla="*/ 77 w 777"/>
                <a:gd name="T3" fmla="*/ 1 h 133"/>
                <a:gd name="T4" fmla="*/ 299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1" name="Freeform 10"/>
            <p:cNvSpPr>
              <a:spLocks noChangeArrowheads="1"/>
            </p:cNvSpPr>
            <p:nvPr/>
          </p:nvSpPr>
          <p:spPr bwMode="auto">
            <a:xfrm rot="5400000">
              <a:off x="3556" y="1280"/>
              <a:ext cx="616" cy="103"/>
            </a:xfrm>
            <a:custGeom>
              <a:avLst/>
              <a:gdLst>
                <a:gd name="T0" fmla="*/ 0 w 1875"/>
                <a:gd name="T1" fmla="*/ 1 h 290"/>
                <a:gd name="T2" fmla="*/ 0 w 1875"/>
                <a:gd name="T3" fmla="*/ 1 h 290"/>
                <a:gd name="T4" fmla="*/ 0 w 1875"/>
                <a:gd name="T5" fmla="*/ 1 h 290"/>
                <a:gd name="T6" fmla="*/ 0 w 1875"/>
                <a:gd name="T7" fmla="*/ 1 h 290"/>
                <a:gd name="T8" fmla="*/ 1 w 1875"/>
                <a:gd name="T9" fmla="*/ 2 h 290"/>
                <a:gd name="T10" fmla="*/ 1 w 1875"/>
                <a:gd name="T11" fmla="*/ 1 h 290"/>
                <a:gd name="T12" fmla="*/ 1 w 1875"/>
                <a:gd name="T13" fmla="*/ 1 h 290"/>
                <a:gd name="T14" fmla="*/ 1 w 1875"/>
                <a:gd name="T15" fmla="*/ 0 h 290"/>
                <a:gd name="T16" fmla="*/ 1 w 1875"/>
                <a:gd name="T17" fmla="*/ 1 h 290"/>
                <a:gd name="T18" fmla="*/ 1 w 1875"/>
                <a:gd name="T19" fmla="*/ 1 h 290"/>
                <a:gd name="T20" fmla="*/ 2 w 1875"/>
                <a:gd name="T21" fmla="*/ 2 h 290"/>
                <a:gd name="T22" fmla="*/ 2 w 1875"/>
                <a:gd name="T23" fmla="*/ 1 h 290"/>
                <a:gd name="T24" fmla="*/ 2 w 1875"/>
                <a:gd name="T25" fmla="*/ 0 h 290"/>
                <a:gd name="T26" fmla="*/ 2 w 1875"/>
                <a:gd name="T27" fmla="*/ 0 h 290"/>
                <a:gd name="T28" fmla="*/ 2 w 1875"/>
                <a:gd name="T29" fmla="*/ 0 h 290"/>
                <a:gd name="T30" fmla="*/ 2 w 1875"/>
                <a:gd name="T31" fmla="*/ 1 h 290"/>
                <a:gd name="T32" fmla="*/ 2 w 1875"/>
                <a:gd name="T33" fmla="*/ 2 h 290"/>
                <a:gd name="T34" fmla="*/ 3 w 1875"/>
                <a:gd name="T35" fmla="*/ 1 h 290"/>
                <a:gd name="T36" fmla="*/ 3 w 1875"/>
                <a:gd name="T37" fmla="*/ 0 h 290"/>
                <a:gd name="T38" fmla="*/ 3 w 1875"/>
                <a:gd name="T39" fmla="*/ 0 h 290"/>
                <a:gd name="T40" fmla="*/ 3 w 1875"/>
                <a:gd name="T41" fmla="*/ 0 h 290"/>
                <a:gd name="T42" fmla="*/ 3 w 1875"/>
                <a:gd name="T43" fmla="*/ 1 h 290"/>
                <a:gd name="T44" fmla="*/ 3 w 1875"/>
                <a:gd name="T45" fmla="*/ 2 h 290"/>
                <a:gd name="T46" fmla="*/ 4 w 1875"/>
                <a:gd name="T47" fmla="*/ 1 h 290"/>
                <a:gd name="T48" fmla="*/ 4 w 1875"/>
                <a:gd name="T49" fmla="*/ 0 h 290"/>
                <a:gd name="T50" fmla="*/ 4 w 1875"/>
                <a:gd name="T51" fmla="*/ 0 h 290"/>
                <a:gd name="T52" fmla="*/ 4 w 1875"/>
                <a:gd name="T53" fmla="*/ 0 h 290"/>
                <a:gd name="T54" fmla="*/ 4 w 1875"/>
                <a:gd name="T55" fmla="*/ 1 h 290"/>
                <a:gd name="T56" fmla="*/ 4 w 1875"/>
                <a:gd name="T57" fmla="*/ 2 h 290"/>
                <a:gd name="T58" fmla="*/ 4 w 1875"/>
                <a:gd name="T59" fmla="*/ 1 h 290"/>
                <a:gd name="T60" fmla="*/ 5 w 1875"/>
                <a:gd name="T61" fmla="*/ 1 h 290"/>
                <a:gd name="T62" fmla="*/ 4 w 1875"/>
                <a:gd name="T63" fmla="*/ 0 h 290"/>
                <a:gd name="T64" fmla="*/ 4 w 1875"/>
                <a:gd name="T65" fmla="*/ 0 h 290"/>
                <a:gd name="T66" fmla="*/ 4 w 1875"/>
                <a:gd name="T67" fmla="*/ 1 h 290"/>
                <a:gd name="T68" fmla="*/ 5 w 1875"/>
                <a:gd name="T69" fmla="*/ 2 h 290"/>
                <a:gd name="T70" fmla="*/ 5 w 1875"/>
                <a:gd name="T71" fmla="*/ 1 h 290"/>
                <a:gd name="T72" fmla="*/ 5 w 1875"/>
                <a:gd name="T73" fmla="*/ 1 h 290"/>
                <a:gd name="T74" fmla="*/ 5 w 1875"/>
                <a:gd name="T75" fmla="*/ 0 h 290"/>
                <a:gd name="T76" fmla="*/ 5 w 1875"/>
                <a:gd name="T77" fmla="*/ 1 h 290"/>
                <a:gd name="T78" fmla="*/ 5 w 1875"/>
                <a:gd name="T79" fmla="*/ 1 h 290"/>
                <a:gd name="T80" fmla="*/ 6 w 1875"/>
                <a:gd name="T81" fmla="*/ 2 h 290"/>
                <a:gd name="T82" fmla="*/ 6 w 1875"/>
                <a:gd name="T83" fmla="*/ 1 h 290"/>
                <a:gd name="T84" fmla="*/ 6 w 1875"/>
                <a:gd name="T85" fmla="*/ 1 h 290"/>
                <a:gd name="T86" fmla="*/ 6 w 1875"/>
                <a:gd name="T87" fmla="*/ 0 h 290"/>
                <a:gd name="T88" fmla="*/ 6 w 1875"/>
                <a:gd name="T89" fmla="*/ 0 h 290"/>
                <a:gd name="T90" fmla="*/ 6 w 1875"/>
                <a:gd name="T91" fmla="*/ 1 h 290"/>
                <a:gd name="T92" fmla="*/ 6 w 1875"/>
                <a:gd name="T93" fmla="*/ 2 h 290"/>
                <a:gd name="T94" fmla="*/ 7 w 1875"/>
                <a:gd name="T95" fmla="*/ 1 h 290"/>
                <a:gd name="T96" fmla="*/ 7 w 1875"/>
                <a:gd name="T97" fmla="*/ 1 h 290"/>
                <a:gd name="T98" fmla="*/ 7 w 1875"/>
                <a:gd name="T99" fmla="*/ 1 h 290"/>
                <a:gd name="T100" fmla="*/ 7 w 1875"/>
                <a:gd name="T101" fmla="*/ 1 h 29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5"/>
                <a:gd name="T154" fmla="*/ 0 h 290"/>
                <a:gd name="T155" fmla="*/ 1875 w 1875"/>
                <a:gd name="T156" fmla="*/ 290 h 29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5" h="290">
                  <a:moveTo>
                    <a:pt x="0" y="143"/>
                  </a:moveTo>
                  <a:cubicBezTo>
                    <a:pt x="9" y="143"/>
                    <a:pt x="43" y="143"/>
                    <a:pt x="53" y="143"/>
                  </a:cubicBezTo>
                  <a:cubicBezTo>
                    <a:pt x="63" y="143"/>
                    <a:pt x="51" y="128"/>
                    <a:pt x="59" y="144"/>
                  </a:cubicBezTo>
                  <a:cubicBezTo>
                    <a:pt x="67" y="160"/>
                    <a:pt x="82" y="215"/>
                    <a:pt x="102" y="239"/>
                  </a:cubicBezTo>
                  <a:cubicBezTo>
                    <a:pt x="122" y="263"/>
                    <a:pt x="153" y="288"/>
                    <a:pt x="179" y="288"/>
                  </a:cubicBezTo>
                  <a:cubicBezTo>
                    <a:pt x="205" y="288"/>
                    <a:pt x="235" y="270"/>
                    <a:pt x="258" y="239"/>
                  </a:cubicBezTo>
                  <a:cubicBezTo>
                    <a:pt x="281" y="208"/>
                    <a:pt x="314" y="141"/>
                    <a:pt x="318" y="102"/>
                  </a:cubicBezTo>
                  <a:cubicBezTo>
                    <a:pt x="322" y="63"/>
                    <a:pt x="295" y="2"/>
                    <a:pt x="285" y="2"/>
                  </a:cubicBezTo>
                  <a:cubicBezTo>
                    <a:pt x="275" y="2"/>
                    <a:pt x="250" y="61"/>
                    <a:pt x="255" y="101"/>
                  </a:cubicBezTo>
                  <a:cubicBezTo>
                    <a:pt x="260" y="141"/>
                    <a:pt x="291" y="208"/>
                    <a:pt x="314" y="240"/>
                  </a:cubicBezTo>
                  <a:cubicBezTo>
                    <a:pt x="337" y="272"/>
                    <a:pt x="368" y="290"/>
                    <a:pt x="395" y="290"/>
                  </a:cubicBezTo>
                  <a:cubicBezTo>
                    <a:pt x="422" y="290"/>
                    <a:pt x="453" y="269"/>
                    <a:pt x="476" y="237"/>
                  </a:cubicBezTo>
                  <a:cubicBezTo>
                    <a:pt x="499" y="205"/>
                    <a:pt x="527" y="137"/>
                    <a:pt x="531" y="98"/>
                  </a:cubicBezTo>
                  <a:cubicBezTo>
                    <a:pt x="535" y="59"/>
                    <a:pt x="508" y="2"/>
                    <a:pt x="498" y="2"/>
                  </a:cubicBezTo>
                  <a:cubicBezTo>
                    <a:pt x="488" y="2"/>
                    <a:pt x="464" y="59"/>
                    <a:pt x="468" y="98"/>
                  </a:cubicBezTo>
                  <a:cubicBezTo>
                    <a:pt x="472" y="137"/>
                    <a:pt x="501" y="204"/>
                    <a:pt x="524" y="236"/>
                  </a:cubicBezTo>
                  <a:cubicBezTo>
                    <a:pt x="547" y="268"/>
                    <a:pt x="578" y="290"/>
                    <a:pt x="605" y="290"/>
                  </a:cubicBezTo>
                  <a:cubicBezTo>
                    <a:pt x="632" y="290"/>
                    <a:pt x="665" y="268"/>
                    <a:pt x="689" y="236"/>
                  </a:cubicBezTo>
                  <a:cubicBezTo>
                    <a:pt x="713" y="204"/>
                    <a:pt x="743" y="134"/>
                    <a:pt x="747" y="95"/>
                  </a:cubicBezTo>
                  <a:cubicBezTo>
                    <a:pt x="751" y="56"/>
                    <a:pt x="725" y="0"/>
                    <a:pt x="714" y="0"/>
                  </a:cubicBezTo>
                  <a:cubicBezTo>
                    <a:pt x="703" y="0"/>
                    <a:pt x="677" y="59"/>
                    <a:pt x="681" y="98"/>
                  </a:cubicBezTo>
                  <a:cubicBezTo>
                    <a:pt x="685" y="137"/>
                    <a:pt x="715" y="202"/>
                    <a:pt x="738" y="234"/>
                  </a:cubicBezTo>
                  <a:cubicBezTo>
                    <a:pt x="761" y="266"/>
                    <a:pt x="794" y="290"/>
                    <a:pt x="822" y="290"/>
                  </a:cubicBezTo>
                  <a:cubicBezTo>
                    <a:pt x="850" y="290"/>
                    <a:pt x="882" y="269"/>
                    <a:pt x="905" y="237"/>
                  </a:cubicBezTo>
                  <a:cubicBezTo>
                    <a:pt x="928" y="205"/>
                    <a:pt x="958" y="138"/>
                    <a:pt x="962" y="99"/>
                  </a:cubicBezTo>
                  <a:cubicBezTo>
                    <a:pt x="966" y="60"/>
                    <a:pt x="938" y="2"/>
                    <a:pt x="927" y="2"/>
                  </a:cubicBezTo>
                  <a:cubicBezTo>
                    <a:pt x="916" y="2"/>
                    <a:pt x="891" y="60"/>
                    <a:pt x="896" y="99"/>
                  </a:cubicBezTo>
                  <a:cubicBezTo>
                    <a:pt x="901" y="138"/>
                    <a:pt x="933" y="208"/>
                    <a:pt x="956" y="239"/>
                  </a:cubicBezTo>
                  <a:cubicBezTo>
                    <a:pt x="979" y="270"/>
                    <a:pt x="1008" y="288"/>
                    <a:pt x="1035" y="288"/>
                  </a:cubicBezTo>
                  <a:cubicBezTo>
                    <a:pt x="1062" y="288"/>
                    <a:pt x="1095" y="268"/>
                    <a:pt x="1118" y="237"/>
                  </a:cubicBezTo>
                  <a:cubicBezTo>
                    <a:pt x="1141" y="206"/>
                    <a:pt x="1171" y="140"/>
                    <a:pt x="1175" y="101"/>
                  </a:cubicBezTo>
                  <a:cubicBezTo>
                    <a:pt x="1179" y="62"/>
                    <a:pt x="1153" y="2"/>
                    <a:pt x="1142" y="2"/>
                  </a:cubicBezTo>
                  <a:cubicBezTo>
                    <a:pt x="1131" y="2"/>
                    <a:pt x="1105" y="59"/>
                    <a:pt x="1109" y="99"/>
                  </a:cubicBezTo>
                  <a:cubicBezTo>
                    <a:pt x="1113" y="139"/>
                    <a:pt x="1146" y="209"/>
                    <a:pt x="1169" y="240"/>
                  </a:cubicBezTo>
                  <a:cubicBezTo>
                    <a:pt x="1192" y="271"/>
                    <a:pt x="1223" y="288"/>
                    <a:pt x="1250" y="288"/>
                  </a:cubicBezTo>
                  <a:cubicBezTo>
                    <a:pt x="1277" y="288"/>
                    <a:pt x="1307" y="270"/>
                    <a:pt x="1331" y="239"/>
                  </a:cubicBezTo>
                  <a:cubicBezTo>
                    <a:pt x="1355" y="208"/>
                    <a:pt x="1389" y="141"/>
                    <a:pt x="1394" y="102"/>
                  </a:cubicBezTo>
                  <a:cubicBezTo>
                    <a:pt x="1399" y="63"/>
                    <a:pt x="1370" y="3"/>
                    <a:pt x="1359" y="3"/>
                  </a:cubicBezTo>
                  <a:cubicBezTo>
                    <a:pt x="1348" y="3"/>
                    <a:pt x="1322" y="62"/>
                    <a:pt x="1326" y="101"/>
                  </a:cubicBezTo>
                  <a:cubicBezTo>
                    <a:pt x="1330" y="140"/>
                    <a:pt x="1362" y="207"/>
                    <a:pt x="1385" y="239"/>
                  </a:cubicBezTo>
                  <a:cubicBezTo>
                    <a:pt x="1408" y="271"/>
                    <a:pt x="1437" y="290"/>
                    <a:pt x="1464" y="290"/>
                  </a:cubicBezTo>
                  <a:cubicBezTo>
                    <a:pt x="1491" y="290"/>
                    <a:pt x="1524" y="272"/>
                    <a:pt x="1547" y="240"/>
                  </a:cubicBezTo>
                  <a:cubicBezTo>
                    <a:pt x="1570" y="208"/>
                    <a:pt x="1598" y="140"/>
                    <a:pt x="1602" y="101"/>
                  </a:cubicBezTo>
                  <a:cubicBezTo>
                    <a:pt x="1606" y="62"/>
                    <a:pt x="1585" y="3"/>
                    <a:pt x="1574" y="3"/>
                  </a:cubicBezTo>
                  <a:cubicBezTo>
                    <a:pt x="1563" y="3"/>
                    <a:pt x="1534" y="60"/>
                    <a:pt x="1538" y="99"/>
                  </a:cubicBezTo>
                  <a:cubicBezTo>
                    <a:pt x="1542" y="138"/>
                    <a:pt x="1574" y="208"/>
                    <a:pt x="1598" y="240"/>
                  </a:cubicBezTo>
                  <a:cubicBezTo>
                    <a:pt x="1622" y="272"/>
                    <a:pt x="1654" y="290"/>
                    <a:pt x="1680" y="290"/>
                  </a:cubicBezTo>
                  <a:cubicBezTo>
                    <a:pt x="1706" y="290"/>
                    <a:pt x="1738" y="264"/>
                    <a:pt x="1757" y="240"/>
                  </a:cubicBezTo>
                  <a:cubicBezTo>
                    <a:pt x="1776" y="216"/>
                    <a:pt x="1788" y="162"/>
                    <a:pt x="1796" y="146"/>
                  </a:cubicBezTo>
                  <a:cubicBezTo>
                    <a:pt x="1804" y="130"/>
                    <a:pt x="1793" y="146"/>
                    <a:pt x="1806" y="146"/>
                  </a:cubicBezTo>
                  <a:cubicBezTo>
                    <a:pt x="1819" y="146"/>
                    <a:pt x="1861" y="144"/>
                    <a:pt x="1875" y="144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2" name="Freeform 11"/>
            <p:cNvSpPr>
              <a:spLocks noChangeArrowheads="1"/>
            </p:cNvSpPr>
            <p:nvPr/>
          </p:nvSpPr>
          <p:spPr bwMode="auto">
            <a:xfrm rot="5400000">
              <a:off x="3668" y="1095"/>
              <a:ext cx="616" cy="104"/>
            </a:xfrm>
            <a:custGeom>
              <a:avLst/>
              <a:gdLst>
                <a:gd name="T0" fmla="*/ 0 w 1875"/>
                <a:gd name="T1" fmla="*/ 1 h 290"/>
                <a:gd name="T2" fmla="*/ 0 w 1875"/>
                <a:gd name="T3" fmla="*/ 1 h 290"/>
                <a:gd name="T4" fmla="*/ 0 w 1875"/>
                <a:gd name="T5" fmla="*/ 1 h 290"/>
                <a:gd name="T6" fmla="*/ 0 w 1875"/>
                <a:gd name="T7" fmla="*/ 1 h 290"/>
                <a:gd name="T8" fmla="*/ 1 w 1875"/>
                <a:gd name="T9" fmla="*/ 2 h 290"/>
                <a:gd name="T10" fmla="*/ 1 w 1875"/>
                <a:gd name="T11" fmla="*/ 1 h 290"/>
                <a:gd name="T12" fmla="*/ 1 w 1875"/>
                <a:gd name="T13" fmla="*/ 1 h 290"/>
                <a:gd name="T14" fmla="*/ 1 w 1875"/>
                <a:gd name="T15" fmla="*/ 0 h 290"/>
                <a:gd name="T16" fmla="*/ 1 w 1875"/>
                <a:gd name="T17" fmla="*/ 1 h 290"/>
                <a:gd name="T18" fmla="*/ 1 w 1875"/>
                <a:gd name="T19" fmla="*/ 1 h 290"/>
                <a:gd name="T20" fmla="*/ 2 w 1875"/>
                <a:gd name="T21" fmla="*/ 2 h 290"/>
                <a:gd name="T22" fmla="*/ 2 w 1875"/>
                <a:gd name="T23" fmla="*/ 1 h 290"/>
                <a:gd name="T24" fmla="*/ 2 w 1875"/>
                <a:gd name="T25" fmla="*/ 1 h 290"/>
                <a:gd name="T26" fmla="*/ 2 w 1875"/>
                <a:gd name="T27" fmla="*/ 0 h 290"/>
                <a:gd name="T28" fmla="*/ 2 w 1875"/>
                <a:gd name="T29" fmla="*/ 1 h 290"/>
                <a:gd name="T30" fmla="*/ 2 w 1875"/>
                <a:gd name="T31" fmla="*/ 1 h 290"/>
                <a:gd name="T32" fmla="*/ 2 w 1875"/>
                <a:gd name="T33" fmla="*/ 2 h 290"/>
                <a:gd name="T34" fmla="*/ 3 w 1875"/>
                <a:gd name="T35" fmla="*/ 1 h 290"/>
                <a:gd name="T36" fmla="*/ 3 w 1875"/>
                <a:gd name="T37" fmla="*/ 0 h 290"/>
                <a:gd name="T38" fmla="*/ 3 w 1875"/>
                <a:gd name="T39" fmla="*/ 0 h 290"/>
                <a:gd name="T40" fmla="*/ 3 w 1875"/>
                <a:gd name="T41" fmla="*/ 1 h 290"/>
                <a:gd name="T42" fmla="*/ 3 w 1875"/>
                <a:gd name="T43" fmla="*/ 1 h 290"/>
                <a:gd name="T44" fmla="*/ 3 w 1875"/>
                <a:gd name="T45" fmla="*/ 2 h 290"/>
                <a:gd name="T46" fmla="*/ 4 w 1875"/>
                <a:gd name="T47" fmla="*/ 1 h 290"/>
                <a:gd name="T48" fmla="*/ 4 w 1875"/>
                <a:gd name="T49" fmla="*/ 1 h 290"/>
                <a:gd name="T50" fmla="*/ 4 w 1875"/>
                <a:gd name="T51" fmla="*/ 0 h 290"/>
                <a:gd name="T52" fmla="*/ 4 w 1875"/>
                <a:gd name="T53" fmla="*/ 1 h 290"/>
                <a:gd name="T54" fmla="*/ 4 w 1875"/>
                <a:gd name="T55" fmla="*/ 1 h 290"/>
                <a:gd name="T56" fmla="*/ 4 w 1875"/>
                <a:gd name="T57" fmla="*/ 2 h 290"/>
                <a:gd name="T58" fmla="*/ 4 w 1875"/>
                <a:gd name="T59" fmla="*/ 1 h 290"/>
                <a:gd name="T60" fmla="*/ 5 w 1875"/>
                <a:gd name="T61" fmla="*/ 1 h 290"/>
                <a:gd name="T62" fmla="*/ 4 w 1875"/>
                <a:gd name="T63" fmla="*/ 0 h 290"/>
                <a:gd name="T64" fmla="*/ 4 w 1875"/>
                <a:gd name="T65" fmla="*/ 1 h 290"/>
                <a:gd name="T66" fmla="*/ 4 w 1875"/>
                <a:gd name="T67" fmla="*/ 1 h 290"/>
                <a:gd name="T68" fmla="*/ 5 w 1875"/>
                <a:gd name="T69" fmla="*/ 2 h 290"/>
                <a:gd name="T70" fmla="*/ 5 w 1875"/>
                <a:gd name="T71" fmla="*/ 1 h 290"/>
                <a:gd name="T72" fmla="*/ 5 w 1875"/>
                <a:gd name="T73" fmla="*/ 1 h 290"/>
                <a:gd name="T74" fmla="*/ 5 w 1875"/>
                <a:gd name="T75" fmla="*/ 0 h 290"/>
                <a:gd name="T76" fmla="*/ 5 w 1875"/>
                <a:gd name="T77" fmla="*/ 1 h 290"/>
                <a:gd name="T78" fmla="*/ 5 w 1875"/>
                <a:gd name="T79" fmla="*/ 1 h 290"/>
                <a:gd name="T80" fmla="*/ 6 w 1875"/>
                <a:gd name="T81" fmla="*/ 2 h 290"/>
                <a:gd name="T82" fmla="*/ 6 w 1875"/>
                <a:gd name="T83" fmla="*/ 1 h 290"/>
                <a:gd name="T84" fmla="*/ 6 w 1875"/>
                <a:gd name="T85" fmla="*/ 1 h 290"/>
                <a:gd name="T86" fmla="*/ 6 w 1875"/>
                <a:gd name="T87" fmla="*/ 0 h 290"/>
                <a:gd name="T88" fmla="*/ 6 w 1875"/>
                <a:gd name="T89" fmla="*/ 1 h 290"/>
                <a:gd name="T90" fmla="*/ 6 w 1875"/>
                <a:gd name="T91" fmla="*/ 1 h 290"/>
                <a:gd name="T92" fmla="*/ 6 w 1875"/>
                <a:gd name="T93" fmla="*/ 2 h 290"/>
                <a:gd name="T94" fmla="*/ 7 w 1875"/>
                <a:gd name="T95" fmla="*/ 1 h 290"/>
                <a:gd name="T96" fmla="*/ 7 w 1875"/>
                <a:gd name="T97" fmla="*/ 1 h 290"/>
                <a:gd name="T98" fmla="*/ 7 w 1875"/>
                <a:gd name="T99" fmla="*/ 1 h 290"/>
                <a:gd name="T100" fmla="*/ 7 w 1875"/>
                <a:gd name="T101" fmla="*/ 1 h 29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5"/>
                <a:gd name="T154" fmla="*/ 0 h 290"/>
                <a:gd name="T155" fmla="*/ 1875 w 1875"/>
                <a:gd name="T156" fmla="*/ 290 h 29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5" h="290">
                  <a:moveTo>
                    <a:pt x="0" y="143"/>
                  </a:moveTo>
                  <a:cubicBezTo>
                    <a:pt x="9" y="143"/>
                    <a:pt x="43" y="143"/>
                    <a:pt x="53" y="143"/>
                  </a:cubicBezTo>
                  <a:cubicBezTo>
                    <a:pt x="63" y="143"/>
                    <a:pt x="51" y="128"/>
                    <a:pt x="59" y="144"/>
                  </a:cubicBezTo>
                  <a:cubicBezTo>
                    <a:pt x="67" y="160"/>
                    <a:pt x="82" y="215"/>
                    <a:pt x="102" y="239"/>
                  </a:cubicBezTo>
                  <a:cubicBezTo>
                    <a:pt x="122" y="263"/>
                    <a:pt x="153" y="288"/>
                    <a:pt x="179" y="288"/>
                  </a:cubicBezTo>
                  <a:cubicBezTo>
                    <a:pt x="205" y="288"/>
                    <a:pt x="235" y="270"/>
                    <a:pt x="258" y="239"/>
                  </a:cubicBezTo>
                  <a:cubicBezTo>
                    <a:pt x="281" y="208"/>
                    <a:pt x="314" y="141"/>
                    <a:pt x="318" y="102"/>
                  </a:cubicBezTo>
                  <a:cubicBezTo>
                    <a:pt x="322" y="63"/>
                    <a:pt x="295" y="2"/>
                    <a:pt x="285" y="2"/>
                  </a:cubicBezTo>
                  <a:cubicBezTo>
                    <a:pt x="275" y="2"/>
                    <a:pt x="250" y="61"/>
                    <a:pt x="255" y="101"/>
                  </a:cubicBezTo>
                  <a:cubicBezTo>
                    <a:pt x="260" y="141"/>
                    <a:pt x="291" y="208"/>
                    <a:pt x="314" y="240"/>
                  </a:cubicBezTo>
                  <a:cubicBezTo>
                    <a:pt x="337" y="272"/>
                    <a:pt x="368" y="290"/>
                    <a:pt x="395" y="290"/>
                  </a:cubicBezTo>
                  <a:cubicBezTo>
                    <a:pt x="422" y="290"/>
                    <a:pt x="453" y="269"/>
                    <a:pt x="476" y="237"/>
                  </a:cubicBezTo>
                  <a:cubicBezTo>
                    <a:pt x="499" y="205"/>
                    <a:pt x="527" y="137"/>
                    <a:pt x="531" y="98"/>
                  </a:cubicBezTo>
                  <a:cubicBezTo>
                    <a:pt x="535" y="59"/>
                    <a:pt x="508" y="2"/>
                    <a:pt x="498" y="2"/>
                  </a:cubicBezTo>
                  <a:cubicBezTo>
                    <a:pt x="488" y="2"/>
                    <a:pt x="464" y="59"/>
                    <a:pt x="468" y="98"/>
                  </a:cubicBezTo>
                  <a:cubicBezTo>
                    <a:pt x="472" y="137"/>
                    <a:pt x="501" y="204"/>
                    <a:pt x="524" y="236"/>
                  </a:cubicBezTo>
                  <a:cubicBezTo>
                    <a:pt x="547" y="268"/>
                    <a:pt x="578" y="290"/>
                    <a:pt x="605" y="290"/>
                  </a:cubicBezTo>
                  <a:cubicBezTo>
                    <a:pt x="632" y="290"/>
                    <a:pt x="665" y="268"/>
                    <a:pt x="689" y="236"/>
                  </a:cubicBezTo>
                  <a:cubicBezTo>
                    <a:pt x="713" y="204"/>
                    <a:pt x="743" y="134"/>
                    <a:pt x="747" y="95"/>
                  </a:cubicBezTo>
                  <a:cubicBezTo>
                    <a:pt x="751" y="56"/>
                    <a:pt x="725" y="0"/>
                    <a:pt x="714" y="0"/>
                  </a:cubicBezTo>
                  <a:cubicBezTo>
                    <a:pt x="703" y="0"/>
                    <a:pt x="677" y="59"/>
                    <a:pt x="681" y="98"/>
                  </a:cubicBezTo>
                  <a:cubicBezTo>
                    <a:pt x="685" y="137"/>
                    <a:pt x="715" y="202"/>
                    <a:pt x="738" y="234"/>
                  </a:cubicBezTo>
                  <a:cubicBezTo>
                    <a:pt x="761" y="266"/>
                    <a:pt x="794" y="290"/>
                    <a:pt x="822" y="290"/>
                  </a:cubicBezTo>
                  <a:cubicBezTo>
                    <a:pt x="850" y="290"/>
                    <a:pt x="882" y="269"/>
                    <a:pt x="905" y="237"/>
                  </a:cubicBezTo>
                  <a:cubicBezTo>
                    <a:pt x="928" y="205"/>
                    <a:pt x="958" y="138"/>
                    <a:pt x="962" y="99"/>
                  </a:cubicBezTo>
                  <a:cubicBezTo>
                    <a:pt x="966" y="60"/>
                    <a:pt x="938" y="2"/>
                    <a:pt x="927" y="2"/>
                  </a:cubicBezTo>
                  <a:cubicBezTo>
                    <a:pt x="916" y="2"/>
                    <a:pt x="891" y="60"/>
                    <a:pt x="896" y="99"/>
                  </a:cubicBezTo>
                  <a:cubicBezTo>
                    <a:pt x="901" y="138"/>
                    <a:pt x="933" y="208"/>
                    <a:pt x="956" y="239"/>
                  </a:cubicBezTo>
                  <a:cubicBezTo>
                    <a:pt x="979" y="270"/>
                    <a:pt x="1008" y="288"/>
                    <a:pt x="1035" y="288"/>
                  </a:cubicBezTo>
                  <a:cubicBezTo>
                    <a:pt x="1062" y="288"/>
                    <a:pt x="1095" y="268"/>
                    <a:pt x="1118" y="237"/>
                  </a:cubicBezTo>
                  <a:cubicBezTo>
                    <a:pt x="1141" y="206"/>
                    <a:pt x="1171" y="140"/>
                    <a:pt x="1175" y="101"/>
                  </a:cubicBezTo>
                  <a:cubicBezTo>
                    <a:pt x="1179" y="62"/>
                    <a:pt x="1153" y="2"/>
                    <a:pt x="1142" y="2"/>
                  </a:cubicBezTo>
                  <a:cubicBezTo>
                    <a:pt x="1131" y="2"/>
                    <a:pt x="1105" y="59"/>
                    <a:pt x="1109" y="99"/>
                  </a:cubicBezTo>
                  <a:cubicBezTo>
                    <a:pt x="1113" y="139"/>
                    <a:pt x="1146" y="209"/>
                    <a:pt x="1169" y="240"/>
                  </a:cubicBezTo>
                  <a:cubicBezTo>
                    <a:pt x="1192" y="271"/>
                    <a:pt x="1223" y="288"/>
                    <a:pt x="1250" y="288"/>
                  </a:cubicBezTo>
                  <a:cubicBezTo>
                    <a:pt x="1277" y="288"/>
                    <a:pt x="1307" y="270"/>
                    <a:pt x="1331" y="239"/>
                  </a:cubicBezTo>
                  <a:cubicBezTo>
                    <a:pt x="1355" y="208"/>
                    <a:pt x="1389" y="141"/>
                    <a:pt x="1394" y="102"/>
                  </a:cubicBezTo>
                  <a:cubicBezTo>
                    <a:pt x="1399" y="63"/>
                    <a:pt x="1370" y="3"/>
                    <a:pt x="1359" y="3"/>
                  </a:cubicBezTo>
                  <a:cubicBezTo>
                    <a:pt x="1348" y="3"/>
                    <a:pt x="1322" y="62"/>
                    <a:pt x="1326" y="101"/>
                  </a:cubicBezTo>
                  <a:cubicBezTo>
                    <a:pt x="1330" y="140"/>
                    <a:pt x="1362" y="207"/>
                    <a:pt x="1385" y="239"/>
                  </a:cubicBezTo>
                  <a:cubicBezTo>
                    <a:pt x="1408" y="271"/>
                    <a:pt x="1437" y="290"/>
                    <a:pt x="1464" y="290"/>
                  </a:cubicBezTo>
                  <a:cubicBezTo>
                    <a:pt x="1491" y="290"/>
                    <a:pt x="1524" y="272"/>
                    <a:pt x="1547" y="240"/>
                  </a:cubicBezTo>
                  <a:cubicBezTo>
                    <a:pt x="1570" y="208"/>
                    <a:pt x="1598" y="140"/>
                    <a:pt x="1602" y="101"/>
                  </a:cubicBezTo>
                  <a:cubicBezTo>
                    <a:pt x="1606" y="62"/>
                    <a:pt x="1585" y="3"/>
                    <a:pt x="1574" y="3"/>
                  </a:cubicBezTo>
                  <a:cubicBezTo>
                    <a:pt x="1563" y="3"/>
                    <a:pt x="1534" y="60"/>
                    <a:pt x="1538" y="99"/>
                  </a:cubicBezTo>
                  <a:cubicBezTo>
                    <a:pt x="1542" y="138"/>
                    <a:pt x="1574" y="208"/>
                    <a:pt x="1598" y="240"/>
                  </a:cubicBezTo>
                  <a:cubicBezTo>
                    <a:pt x="1622" y="272"/>
                    <a:pt x="1654" y="290"/>
                    <a:pt x="1680" y="290"/>
                  </a:cubicBezTo>
                  <a:cubicBezTo>
                    <a:pt x="1706" y="290"/>
                    <a:pt x="1738" y="264"/>
                    <a:pt x="1757" y="240"/>
                  </a:cubicBezTo>
                  <a:cubicBezTo>
                    <a:pt x="1776" y="216"/>
                    <a:pt x="1788" y="162"/>
                    <a:pt x="1796" y="146"/>
                  </a:cubicBezTo>
                  <a:cubicBezTo>
                    <a:pt x="1804" y="130"/>
                    <a:pt x="1793" y="146"/>
                    <a:pt x="1806" y="146"/>
                  </a:cubicBezTo>
                  <a:cubicBezTo>
                    <a:pt x="1819" y="146"/>
                    <a:pt x="1861" y="144"/>
                    <a:pt x="1875" y="144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3" name="Line 12"/>
            <p:cNvSpPr>
              <a:spLocks noChangeShapeType="1"/>
            </p:cNvSpPr>
            <p:nvPr/>
          </p:nvSpPr>
          <p:spPr bwMode="auto">
            <a:xfrm flipV="1">
              <a:off x="3001" y="1494"/>
              <a:ext cx="694" cy="111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4" name="Line 13"/>
            <p:cNvSpPr>
              <a:spLocks noChangeShapeType="1"/>
            </p:cNvSpPr>
            <p:nvPr/>
          </p:nvSpPr>
          <p:spPr bwMode="auto">
            <a:xfrm>
              <a:off x="4036" y="1514"/>
              <a:ext cx="623" cy="63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5" name="Oval 14"/>
            <p:cNvSpPr>
              <a:spLocks noChangeArrowheads="1"/>
            </p:cNvSpPr>
            <p:nvPr/>
          </p:nvSpPr>
          <p:spPr bwMode="auto">
            <a:xfrm>
              <a:off x="3690" y="1381"/>
              <a:ext cx="347" cy="320"/>
            </a:xfrm>
            <a:prstGeom prst="ellipse">
              <a:avLst/>
            </a:prstGeom>
            <a:solidFill>
              <a:srgbClr val="FFFF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6" name="Text Box 15"/>
            <p:cNvSpPr txBox="1">
              <a:spLocks noChangeArrowheads="1"/>
            </p:cNvSpPr>
            <p:nvPr/>
          </p:nvSpPr>
          <p:spPr bwMode="auto">
            <a:xfrm>
              <a:off x="2905" y="1335"/>
              <a:ext cx="196" cy="25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6228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100" b="1" dirty="0" err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p</a:t>
              </a:r>
              <a:endParaRPr lang="en-GB" sz="2100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sp>
          <p:nvSpPr>
            <p:cNvPr id="32807" name="Freeform 16"/>
            <p:cNvSpPr>
              <a:spLocks noChangeArrowheads="1"/>
            </p:cNvSpPr>
            <p:nvPr/>
          </p:nvSpPr>
          <p:spPr bwMode="auto">
            <a:xfrm>
              <a:off x="3401" y="840"/>
              <a:ext cx="635" cy="85"/>
            </a:xfrm>
            <a:custGeom>
              <a:avLst/>
              <a:gdLst>
                <a:gd name="T0" fmla="*/ 0 w 777"/>
                <a:gd name="T1" fmla="*/ 14 h 133"/>
                <a:gd name="T2" fmla="*/ 74 w 777"/>
                <a:gd name="T3" fmla="*/ 2 h 133"/>
                <a:gd name="T4" fmla="*/ 284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8" name="Freeform 17"/>
            <p:cNvSpPr>
              <a:spLocks noChangeArrowheads="1"/>
            </p:cNvSpPr>
            <p:nvPr/>
          </p:nvSpPr>
          <p:spPr bwMode="auto">
            <a:xfrm flipH="1">
              <a:off x="4032" y="840"/>
              <a:ext cx="408" cy="85"/>
            </a:xfrm>
            <a:custGeom>
              <a:avLst/>
              <a:gdLst>
                <a:gd name="T0" fmla="*/ 0 w 777"/>
                <a:gd name="T1" fmla="*/ 14 h 133"/>
                <a:gd name="T2" fmla="*/ 8 w 777"/>
                <a:gd name="T3" fmla="*/ 2 h 133"/>
                <a:gd name="T4" fmla="*/ 31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9" name="Freeform 18"/>
            <p:cNvSpPr>
              <a:spLocks noChangeArrowheads="1"/>
            </p:cNvSpPr>
            <p:nvPr/>
          </p:nvSpPr>
          <p:spPr bwMode="auto">
            <a:xfrm flipH="1" flipV="1">
              <a:off x="4032" y="932"/>
              <a:ext cx="408" cy="85"/>
            </a:xfrm>
            <a:custGeom>
              <a:avLst/>
              <a:gdLst>
                <a:gd name="T0" fmla="*/ 0 w 777"/>
                <a:gd name="T1" fmla="*/ 14 h 133"/>
                <a:gd name="T2" fmla="*/ 8 w 777"/>
                <a:gd name="T3" fmla="*/ 2 h 133"/>
                <a:gd name="T4" fmla="*/ 31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10" name="Freeform 19"/>
            <p:cNvSpPr>
              <a:spLocks noChangeArrowheads="1"/>
            </p:cNvSpPr>
            <p:nvPr/>
          </p:nvSpPr>
          <p:spPr bwMode="auto">
            <a:xfrm rot="-1980000">
              <a:off x="2992" y="740"/>
              <a:ext cx="384" cy="320"/>
            </a:xfrm>
            <a:custGeom>
              <a:avLst/>
              <a:gdLst>
                <a:gd name="T0" fmla="*/ 40 w 380"/>
                <a:gd name="T1" fmla="*/ 10 h 311"/>
                <a:gd name="T2" fmla="*/ 15 w 380"/>
                <a:gd name="T3" fmla="*/ 81 h 311"/>
                <a:gd name="T4" fmla="*/ 130 w 380"/>
                <a:gd name="T5" fmla="*/ 9 h 311"/>
                <a:gd name="T6" fmla="*/ 79 w 380"/>
                <a:gd name="T7" fmla="*/ 146 h 311"/>
                <a:gd name="T8" fmla="*/ 195 w 380"/>
                <a:gd name="T9" fmla="*/ 76 h 311"/>
                <a:gd name="T10" fmla="*/ 139 w 380"/>
                <a:gd name="T11" fmla="*/ 210 h 311"/>
                <a:gd name="T12" fmla="*/ 260 w 380"/>
                <a:gd name="T13" fmla="*/ 141 h 311"/>
                <a:gd name="T14" fmla="*/ 204 w 380"/>
                <a:gd name="T15" fmla="*/ 273 h 311"/>
                <a:gd name="T16" fmla="*/ 320 w 380"/>
                <a:gd name="T17" fmla="*/ 206 h 311"/>
                <a:gd name="T18" fmla="*/ 269 w 380"/>
                <a:gd name="T19" fmla="*/ 337 h 311"/>
                <a:gd name="T20" fmla="*/ 386 w 380"/>
                <a:gd name="T21" fmla="*/ 271 h 311"/>
                <a:gd name="T22" fmla="*/ 359 w 380"/>
                <a:gd name="T23" fmla="*/ 359 h 3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80"/>
                <a:gd name="T37" fmla="*/ 0 h 311"/>
                <a:gd name="T38" fmla="*/ 380 w 380"/>
                <a:gd name="T39" fmla="*/ 311 h 31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80" h="311">
                  <a:moveTo>
                    <a:pt x="40" y="10"/>
                  </a:moveTo>
                  <a:cubicBezTo>
                    <a:pt x="36" y="20"/>
                    <a:pt x="0" y="70"/>
                    <a:pt x="15" y="71"/>
                  </a:cubicBezTo>
                  <a:cubicBezTo>
                    <a:pt x="29" y="70"/>
                    <a:pt x="116" y="0"/>
                    <a:pt x="125" y="9"/>
                  </a:cubicBezTo>
                  <a:cubicBezTo>
                    <a:pt x="136" y="19"/>
                    <a:pt x="64" y="116"/>
                    <a:pt x="74" y="126"/>
                  </a:cubicBezTo>
                  <a:cubicBezTo>
                    <a:pt x="84" y="135"/>
                    <a:pt x="174" y="56"/>
                    <a:pt x="185" y="66"/>
                  </a:cubicBezTo>
                  <a:cubicBezTo>
                    <a:pt x="194" y="75"/>
                    <a:pt x="124" y="172"/>
                    <a:pt x="134" y="182"/>
                  </a:cubicBezTo>
                  <a:cubicBezTo>
                    <a:pt x="145" y="191"/>
                    <a:pt x="235" y="111"/>
                    <a:pt x="245" y="121"/>
                  </a:cubicBezTo>
                  <a:cubicBezTo>
                    <a:pt x="256" y="131"/>
                    <a:pt x="184" y="228"/>
                    <a:pt x="194" y="237"/>
                  </a:cubicBezTo>
                  <a:cubicBezTo>
                    <a:pt x="205" y="247"/>
                    <a:pt x="294" y="169"/>
                    <a:pt x="305" y="179"/>
                  </a:cubicBezTo>
                  <a:cubicBezTo>
                    <a:pt x="315" y="189"/>
                    <a:pt x="244" y="284"/>
                    <a:pt x="254" y="293"/>
                  </a:cubicBezTo>
                  <a:cubicBezTo>
                    <a:pt x="265" y="303"/>
                    <a:pt x="352" y="232"/>
                    <a:pt x="366" y="235"/>
                  </a:cubicBezTo>
                  <a:cubicBezTo>
                    <a:pt x="380" y="238"/>
                    <a:pt x="345" y="295"/>
                    <a:pt x="339" y="311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11" name="Freeform 20"/>
            <p:cNvSpPr>
              <a:spLocks noChangeArrowheads="1"/>
            </p:cNvSpPr>
            <p:nvPr/>
          </p:nvSpPr>
          <p:spPr bwMode="auto">
            <a:xfrm rot="-2520000">
              <a:off x="4449" y="785"/>
              <a:ext cx="384" cy="320"/>
            </a:xfrm>
            <a:custGeom>
              <a:avLst/>
              <a:gdLst>
                <a:gd name="T0" fmla="*/ 40 w 380"/>
                <a:gd name="T1" fmla="*/ 10 h 311"/>
                <a:gd name="T2" fmla="*/ 15 w 380"/>
                <a:gd name="T3" fmla="*/ 81 h 311"/>
                <a:gd name="T4" fmla="*/ 130 w 380"/>
                <a:gd name="T5" fmla="*/ 9 h 311"/>
                <a:gd name="T6" fmla="*/ 79 w 380"/>
                <a:gd name="T7" fmla="*/ 146 h 311"/>
                <a:gd name="T8" fmla="*/ 195 w 380"/>
                <a:gd name="T9" fmla="*/ 76 h 311"/>
                <a:gd name="T10" fmla="*/ 139 w 380"/>
                <a:gd name="T11" fmla="*/ 210 h 311"/>
                <a:gd name="T12" fmla="*/ 260 w 380"/>
                <a:gd name="T13" fmla="*/ 141 h 311"/>
                <a:gd name="T14" fmla="*/ 204 w 380"/>
                <a:gd name="T15" fmla="*/ 273 h 311"/>
                <a:gd name="T16" fmla="*/ 320 w 380"/>
                <a:gd name="T17" fmla="*/ 206 h 311"/>
                <a:gd name="T18" fmla="*/ 269 w 380"/>
                <a:gd name="T19" fmla="*/ 337 h 311"/>
                <a:gd name="T20" fmla="*/ 386 w 380"/>
                <a:gd name="T21" fmla="*/ 271 h 311"/>
                <a:gd name="T22" fmla="*/ 359 w 380"/>
                <a:gd name="T23" fmla="*/ 359 h 3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80"/>
                <a:gd name="T37" fmla="*/ 0 h 311"/>
                <a:gd name="T38" fmla="*/ 380 w 380"/>
                <a:gd name="T39" fmla="*/ 311 h 31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80" h="311">
                  <a:moveTo>
                    <a:pt x="40" y="10"/>
                  </a:moveTo>
                  <a:cubicBezTo>
                    <a:pt x="36" y="20"/>
                    <a:pt x="0" y="70"/>
                    <a:pt x="15" y="71"/>
                  </a:cubicBezTo>
                  <a:cubicBezTo>
                    <a:pt x="29" y="70"/>
                    <a:pt x="116" y="0"/>
                    <a:pt x="125" y="9"/>
                  </a:cubicBezTo>
                  <a:cubicBezTo>
                    <a:pt x="136" y="19"/>
                    <a:pt x="64" y="116"/>
                    <a:pt x="74" y="126"/>
                  </a:cubicBezTo>
                  <a:cubicBezTo>
                    <a:pt x="84" y="135"/>
                    <a:pt x="174" y="56"/>
                    <a:pt x="185" y="66"/>
                  </a:cubicBezTo>
                  <a:cubicBezTo>
                    <a:pt x="194" y="75"/>
                    <a:pt x="124" y="172"/>
                    <a:pt x="134" y="182"/>
                  </a:cubicBezTo>
                  <a:cubicBezTo>
                    <a:pt x="145" y="191"/>
                    <a:pt x="235" y="111"/>
                    <a:pt x="245" y="121"/>
                  </a:cubicBezTo>
                  <a:cubicBezTo>
                    <a:pt x="256" y="131"/>
                    <a:pt x="184" y="228"/>
                    <a:pt x="194" y="237"/>
                  </a:cubicBezTo>
                  <a:cubicBezTo>
                    <a:pt x="205" y="247"/>
                    <a:pt x="294" y="169"/>
                    <a:pt x="305" y="179"/>
                  </a:cubicBezTo>
                  <a:cubicBezTo>
                    <a:pt x="315" y="189"/>
                    <a:pt x="244" y="284"/>
                    <a:pt x="254" y="293"/>
                  </a:cubicBezTo>
                  <a:cubicBezTo>
                    <a:pt x="265" y="303"/>
                    <a:pt x="352" y="232"/>
                    <a:pt x="366" y="235"/>
                  </a:cubicBezTo>
                  <a:cubicBezTo>
                    <a:pt x="380" y="238"/>
                    <a:pt x="345" y="295"/>
                    <a:pt x="339" y="311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12" name="Text Box 21"/>
            <p:cNvSpPr txBox="1">
              <a:spLocks noChangeArrowheads="1"/>
            </p:cNvSpPr>
            <p:nvPr/>
          </p:nvSpPr>
          <p:spPr bwMode="auto">
            <a:xfrm>
              <a:off x="4483" y="1288"/>
              <a:ext cx="196" cy="25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6228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100" b="1" dirty="0" err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p</a:t>
              </a:r>
              <a:endParaRPr lang="en-GB" sz="2100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sp>
          <p:nvSpPr>
            <p:cNvPr id="32813" name="Text Box 22"/>
            <p:cNvSpPr txBox="1">
              <a:spLocks noChangeArrowheads="1"/>
            </p:cNvSpPr>
            <p:nvPr/>
          </p:nvSpPr>
          <p:spPr bwMode="auto">
            <a:xfrm>
              <a:off x="4872" y="692"/>
              <a:ext cx="222" cy="34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8352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4600" b="1" baseline="30000" dirty="0" err="1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γ</a:t>
              </a:r>
              <a:endParaRPr lang="en-GB" sz="4600" b="1" baseline="300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</p:grpSp>
      <p:sp>
        <p:nvSpPr>
          <p:cNvPr id="32776" name="Text Box 23"/>
          <p:cNvSpPr txBox="1">
            <a:spLocks noChangeArrowheads="1"/>
          </p:cNvSpPr>
          <p:nvPr/>
        </p:nvSpPr>
        <p:spPr bwMode="auto">
          <a:xfrm>
            <a:off x="4529750" y="1083537"/>
            <a:ext cx="570006" cy="58034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3789" tIns="87738" rIns="93789" bIns="46894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600" b="1" baseline="300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γ</a:t>
            </a:r>
            <a:r>
              <a:rPr lang="en-GB" sz="4600" b="1" baseline="300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*</a:t>
            </a:r>
          </a:p>
        </p:txBody>
      </p:sp>
      <p:sp>
        <p:nvSpPr>
          <p:cNvPr id="32777" name="Rectangle 24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Deeply Virtual Compton Scattering</a:t>
            </a:r>
          </a:p>
        </p:txBody>
      </p:sp>
      <p:sp>
        <p:nvSpPr>
          <p:cNvPr id="32779" name="Text Box 26"/>
          <p:cNvSpPr txBox="1">
            <a:spLocks noChangeArrowheads="1"/>
          </p:cNvSpPr>
          <p:nvPr/>
        </p:nvSpPr>
        <p:spPr bwMode="auto">
          <a:xfrm>
            <a:off x="836077" y="654087"/>
            <a:ext cx="2826388" cy="4844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500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VM (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ρ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ω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φ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, J/ψ, 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Υ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)</a:t>
            </a:r>
          </a:p>
        </p:txBody>
      </p:sp>
      <p:sp>
        <p:nvSpPr>
          <p:cNvPr id="32780" name="Text Box 27"/>
          <p:cNvSpPr txBox="1">
            <a:spLocks noChangeArrowheads="1"/>
          </p:cNvSpPr>
          <p:nvPr/>
        </p:nvSpPr>
        <p:spPr bwMode="auto">
          <a:xfrm>
            <a:off x="5378378" y="654087"/>
            <a:ext cx="2284740" cy="48289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spcBef>
                <a:spcPts val="1773"/>
              </a:spcBef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500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DVCS (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γ</a:t>
            </a:r>
            <a:r>
              <a:rPr lang="en-GB" sz="2500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)</a:t>
            </a:r>
            <a:endParaRPr lang="en-GB" sz="2500" dirty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32781" name="Text Box 28"/>
          <p:cNvSpPr txBox="1">
            <a:spLocks noChangeArrowheads="1"/>
          </p:cNvSpPr>
          <p:nvPr/>
        </p:nvSpPr>
        <p:spPr bwMode="auto">
          <a:xfrm>
            <a:off x="6217615" y="2731968"/>
            <a:ext cx="581069" cy="52795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Q</a:t>
            </a:r>
            <a:r>
              <a:rPr lang="en-GB" sz="2800" b="1" baseline="30000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2</a:t>
            </a:r>
          </a:p>
        </p:txBody>
      </p:sp>
      <p:sp>
        <p:nvSpPr>
          <p:cNvPr id="32782" name="Text Box 29"/>
          <p:cNvSpPr txBox="1">
            <a:spLocks noChangeArrowheads="1"/>
          </p:cNvSpPr>
          <p:nvPr/>
        </p:nvSpPr>
        <p:spPr bwMode="auto">
          <a:xfrm>
            <a:off x="1231644" y="2717103"/>
            <a:ext cx="1393891" cy="52795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Q</a:t>
            </a:r>
            <a:r>
              <a:rPr lang="en-GB" sz="2800" b="1" baseline="30000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2 </a:t>
            </a:r>
            <a:r>
              <a:rPr lang="en-GB" sz="28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+ M</a:t>
            </a:r>
            <a:r>
              <a:rPr lang="en-GB" sz="2800" b="1" baseline="30000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2</a:t>
            </a:r>
          </a:p>
        </p:txBody>
      </p:sp>
      <p:sp>
        <p:nvSpPr>
          <p:cNvPr id="32783" name="AutoShape 30"/>
          <p:cNvSpPr>
            <a:spLocks noChangeArrowheads="1"/>
          </p:cNvSpPr>
          <p:nvPr/>
        </p:nvSpPr>
        <p:spPr bwMode="auto">
          <a:xfrm>
            <a:off x="2698009" y="2941739"/>
            <a:ext cx="3529588" cy="216377"/>
          </a:xfrm>
          <a:prstGeom prst="leftRightArrow">
            <a:avLst>
              <a:gd name="adj1" fmla="val 50000"/>
              <a:gd name="adj2" fmla="val 319279"/>
            </a:avLst>
          </a:prstGeom>
          <a:gradFill rotWithShape="0">
            <a:gsLst>
              <a:gs pos="0">
                <a:srgbClr val="00FFCC">
                  <a:alpha val="70998"/>
                </a:srgbClr>
              </a:gs>
              <a:gs pos="100000">
                <a:srgbClr val="000099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 wrap="none" lIns="96058" tIns="48029" rIns="96058" bIns="4802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84" name="Text Box 31"/>
          <p:cNvSpPr txBox="1">
            <a:spLocks noChangeArrowheads="1"/>
          </p:cNvSpPr>
          <p:nvPr/>
        </p:nvSpPr>
        <p:spPr bwMode="auto">
          <a:xfrm>
            <a:off x="74788" y="2717103"/>
            <a:ext cx="1103673" cy="52795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Scale:</a:t>
            </a:r>
          </a:p>
        </p:txBody>
      </p:sp>
      <p:sp>
        <p:nvSpPr>
          <p:cNvPr id="32785" name="Text Box 32"/>
          <p:cNvSpPr txBox="1">
            <a:spLocks noChangeArrowheads="1"/>
          </p:cNvSpPr>
          <p:nvPr/>
        </p:nvSpPr>
        <p:spPr bwMode="auto">
          <a:xfrm>
            <a:off x="281081" y="3309607"/>
            <a:ext cx="4248669" cy="277005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3789" tIns="46894" rIns="93789" bIns="46894">
            <a:prstTxWarp prst="textNoShape">
              <a:avLst/>
            </a:prstTxWarp>
            <a:spAutoFit/>
          </a:bodyPr>
          <a:lstStyle/>
          <a:p>
            <a:pPr marL="138417" indent="-138417">
              <a:lnSpc>
                <a:spcPct val="93000"/>
              </a:lnSpc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sz="2500" b="1" dirty="0">
                <a:solidFill>
                  <a:srgbClr val="003399"/>
                </a:solidFill>
                <a:latin typeface="Times New Roman" charset="0"/>
                <a:ea typeface="DejaVu Sans" charset="0"/>
                <a:cs typeface="DejaVu Sans" charset="0"/>
              </a:rPr>
              <a:t>DVCS properties: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Similar to VM production, but </a:t>
            </a:r>
            <a:r>
              <a:rPr lang="en-GB" b="1" dirty="0" err="1">
                <a:solidFill>
                  <a:srgbClr val="000000"/>
                </a:solidFill>
                <a:latin typeface="Times New Roman" charset="0"/>
                <a:ea typeface="Arial" charset="0"/>
                <a:cs typeface="Arial" charset="0"/>
              </a:rPr>
              <a:t>γ</a:t>
            </a:r>
            <a:r>
              <a:rPr lang="en-GB" b="1" dirty="0">
                <a:solidFill>
                  <a:srgbClr val="000000"/>
                </a:solidFill>
                <a:latin typeface="Times New Roman" charset="0"/>
                <a:ea typeface="Arial" charset="0"/>
                <a:cs typeface="Arial" charset="0"/>
              </a:rPr>
              <a:t> </a:t>
            </a:r>
            <a:r>
              <a:rPr lang="en-GB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instead of VM in the final </a:t>
            </a: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state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Very clean experimental signature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Not affected by </a:t>
            </a:r>
            <a:r>
              <a:rPr lang="en-GB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VM wave-function</a:t>
            </a: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 uncertainty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Hard scale provided by Q</a:t>
            </a:r>
            <a:r>
              <a:rPr lang="en-GB" b="1" baseline="30000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2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Sensitive to both quarks and gluons</a:t>
            </a:r>
            <a:endParaRPr lang="en-GB" b="1" dirty="0">
              <a:solidFill>
                <a:srgbClr val="00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3" name="Group 33"/>
          <p:cNvGrpSpPr>
            <a:grpSpLocks/>
          </p:cNvGrpSpPr>
          <p:nvPr/>
        </p:nvGrpSpPr>
        <p:grpSpPr bwMode="auto">
          <a:xfrm>
            <a:off x="456949" y="1047200"/>
            <a:ext cx="2382178" cy="1666600"/>
            <a:chOff x="272" y="634"/>
            <a:chExt cx="1418" cy="1009"/>
          </a:xfrm>
        </p:grpSpPr>
        <p:grpSp>
          <p:nvGrpSpPr>
            <p:cNvPr id="4" name="Group 34"/>
            <p:cNvGrpSpPr>
              <a:grpSpLocks/>
            </p:cNvGrpSpPr>
            <p:nvPr/>
          </p:nvGrpSpPr>
          <p:grpSpPr bwMode="auto">
            <a:xfrm>
              <a:off x="494" y="656"/>
              <a:ext cx="1196" cy="987"/>
              <a:chOff x="494" y="656"/>
              <a:chExt cx="1196" cy="987"/>
            </a:xfrm>
          </p:grpSpPr>
          <p:sp>
            <p:nvSpPr>
              <p:cNvPr id="32790" name="Text Box 35"/>
              <p:cNvSpPr txBox="1">
                <a:spLocks noChangeArrowheads="1"/>
              </p:cNvSpPr>
              <p:nvPr/>
            </p:nvSpPr>
            <p:spPr bwMode="auto">
              <a:xfrm>
                <a:off x="1129" y="1118"/>
                <a:ext cx="298" cy="287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89280" tIns="65880" rIns="89280" bIns="44640">
                <a:prstTxWarp prst="textNoShape">
                  <a:avLst/>
                </a:prstTxWarp>
                <a:spAutoFit/>
              </a:bodyPr>
              <a:lstStyle/>
              <a:p>
                <a:pPr algn="ctr">
                  <a:lnSpc>
                    <a:spcPct val="93000"/>
                  </a:lnSpc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en-GB" sz="25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rPr>
                  <a:t>IP</a:t>
                </a:r>
              </a:p>
            </p:txBody>
          </p:sp>
          <p:grpSp>
            <p:nvGrpSpPr>
              <p:cNvPr id="5" name="Group 36"/>
              <p:cNvGrpSpPr>
                <a:grpSpLocks/>
              </p:cNvGrpSpPr>
              <p:nvPr/>
            </p:nvGrpSpPr>
            <p:grpSpPr bwMode="auto">
              <a:xfrm>
                <a:off x="494" y="656"/>
                <a:ext cx="1196" cy="987"/>
                <a:chOff x="494" y="656"/>
                <a:chExt cx="1196" cy="987"/>
              </a:xfrm>
            </p:grpSpPr>
            <p:sp>
              <p:nvSpPr>
                <p:cNvPr id="32792" name="Freeform 37"/>
                <p:cNvSpPr>
                  <a:spLocks noChangeArrowheads="1"/>
                </p:cNvSpPr>
                <p:nvPr/>
              </p:nvSpPr>
              <p:spPr bwMode="auto">
                <a:xfrm>
                  <a:off x="1058" y="1022"/>
                  <a:ext cx="104" cy="494"/>
                </a:xfrm>
                <a:custGeom>
                  <a:avLst/>
                  <a:gdLst>
                    <a:gd name="T0" fmla="*/ 36 w 114"/>
                    <a:gd name="T1" fmla="*/ 368 h 532"/>
                    <a:gd name="T2" fmla="*/ 35 w 114"/>
                    <a:gd name="T3" fmla="*/ 357 h 532"/>
                    <a:gd name="T4" fmla="*/ 1 w 114"/>
                    <a:gd name="T5" fmla="*/ 339 h 532"/>
                    <a:gd name="T6" fmla="*/ 72 w 114"/>
                    <a:gd name="T7" fmla="*/ 308 h 532"/>
                    <a:gd name="T8" fmla="*/ 5 w 114"/>
                    <a:gd name="T9" fmla="*/ 282 h 532"/>
                    <a:gd name="T10" fmla="*/ 72 w 114"/>
                    <a:gd name="T11" fmla="*/ 251 h 532"/>
                    <a:gd name="T12" fmla="*/ 4 w 114"/>
                    <a:gd name="T13" fmla="*/ 224 h 532"/>
                    <a:gd name="T14" fmla="*/ 71 w 114"/>
                    <a:gd name="T15" fmla="*/ 193 h 532"/>
                    <a:gd name="T16" fmla="*/ 2 w 114"/>
                    <a:gd name="T17" fmla="*/ 165 h 532"/>
                    <a:gd name="T18" fmla="*/ 68 w 114"/>
                    <a:gd name="T19" fmla="*/ 134 h 532"/>
                    <a:gd name="T20" fmla="*/ 0 w 114"/>
                    <a:gd name="T21" fmla="*/ 108 h 532"/>
                    <a:gd name="T22" fmla="*/ 68 w 114"/>
                    <a:gd name="T23" fmla="*/ 79 h 532"/>
                    <a:gd name="T24" fmla="*/ 5 w 114"/>
                    <a:gd name="T25" fmla="*/ 50 h 532"/>
                    <a:gd name="T26" fmla="*/ 67 w 114"/>
                    <a:gd name="T27" fmla="*/ 27 h 532"/>
                    <a:gd name="T28" fmla="*/ 33 w 114"/>
                    <a:gd name="T29" fmla="*/ 8 h 532"/>
                    <a:gd name="T30" fmla="*/ 35 w 114"/>
                    <a:gd name="T31" fmla="*/ 0 h 53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14"/>
                    <a:gd name="T49" fmla="*/ 0 h 532"/>
                    <a:gd name="T50" fmla="*/ 114 w 114"/>
                    <a:gd name="T51" fmla="*/ 532 h 532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14" h="532">
                      <a:moveTo>
                        <a:pt x="57" y="532"/>
                      </a:moveTo>
                      <a:lnTo>
                        <a:pt x="55" y="517"/>
                      </a:lnTo>
                      <a:lnTo>
                        <a:pt x="1" y="490"/>
                      </a:lnTo>
                      <a:lnTo>
                        <a:pt x="114" y="448"/>
                      </a:lnTo>
                      <a:lnTo>
                        <a:pt x="6" y="408"/>
                      </a:lnTo>
                      <a:lnTo>
                        <a:pt x="114" y="363"/>
                      </a:lnTo>
                      <a:lnTo>
                        <a:pt x="4" y="324"/>
                      </a:lnTo>
                      <a:lnTo>
                        <a:pt x="112" y="279"/>
                      </a:lnTo>
                      <a:lnTo>
                        <a:pt x="2" y="240"/>
                      </a:lnTo>
                      <a:lnTo>
                        <a:pt x="109" y="194"/>
                      </a:lnTo>
                      <a:lnTo>
                        <a:pt x="0" y="156"/>
                      </a:lnTo>
                      <a:lnTo>
                        <a:pt x="108" y="114"/>
                      </a:lnTo>
                      <a:lnTo>
                        <a:pt x="6" y="72"/>
                      </a:lnTo>
                      <a:lnTo>
                        <a:pt x="106" y="39"/>
                      </a:lnTo>
                      <a:lnTo>
                        <a:pt x="52" y="13"/>
                      </a:lnTo>
                      <a:lnTo>
                        <a:pt x="55" y="0"/>
                      </a:ln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3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1086" y="931"/>
                  <a:ext cx="580" cy="91"/>
                </a:xfrm>
                <a:prstGeom prst="line">
                  <a:avLst/>
                </a:prstGeom>
                <a:noFill/>
                <a:ln w="5724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4" name="Line 39"/>
                <p:cNvSpPr>
                  <a:spLocks noChangeShapeType="1"/>
                </p:cNvSpPr>
                <p:nvPr/>
              </p:nvSpPr>
              <p:spPr bwMode="auto">
                <a:xfrm flipV="1">
                  <a:off x="580" y="1504"/>
                  <a:ext cx="522" cy="139"/>
                </a:xfrm>
                <a:prstGeom prst="line">
                  <a:avLst/>
                </a:prstGeom>
                <a:noFill/>
                <a:ln w="1908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5" name="Line 40"/>
                <p:cNvSpPr>
                  <a:spLocks noChangeShapeType="1"/>
                </p:cNvSpPr>
                <p:nvPr/>
              </p:nvSpPr>
              <p:spPr bwMode="auto">
                <a:xfrm flipH="1" flipV="1">
                  <a:off x="1076" y="1504"/>
                  <a:ext cx="590" cy="139"/>
                </a:xfrm>
                <a:prstGeom prst="line">
                  <a:avLst/>
                </a:prstGeom>
                <a:noFill/>
                <a:ln w="1908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6" name="Text Box 41"/>
                <p:cNvSpPr txBox="1">
                  <a:spLocks noChangeArrowheads="1"/>
                </p:cNvSpPr>
                <p:nvPr/>
              </p:nvSpPr>
              <p:spPr bwMode="auto">
                <a:xfrm>
                  <a:off x="494" y="1390"/>
                  <a:ext cx="196" cy="250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1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1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32797" name="Freeform 42"/>
                <p:cNvSpPr>
                  <a:spLocks noChangeArrowheads="1"/>
                </p:cNvSpPr>
                <p:nvPr/>
              </p:nvSpPr>
              <p:spPr bwMode="auto">
                <a:xfrm rot="-1980000">
                  <a:off x="587" y="753"/>
                  <a:ext cx="453" cy="443"/>
                </a:xfrm>
                <a:custGeom>
                  <a:avLst/>
                  <a:gdLst>
                    <a:gd name="T0" fmla="*/ 97 w 380"/>
                    <a:gd name="T1" fmla="*/ 57 h 311"/>
                    <a:gd name="T2" fmla="*/ 36 w 380"/>
                    <a:gd name="T3" fmla="*/ 416 h 311"/>
                    <a:gd name="T4" fmla="*/ 302 w 380"/>
                    <a:gd name="T5" fmla="*/ 54 h 311"/>
                    <a:gd name="T6" fmla="*/ 178 w 380"/>
                    <a:gd name="T7" fmla="*/ 736 h 311"/>
                    <a:gd name="T8" fmla="*/ 446 w 380"/>
                    <a:gd name="T9" fmla="*/ 387 h 311"/>
                    <a:gd name="T10" fmla="*/ 324 w 380"/>
                    <a:gd name="T11" fmla="*/ 1067 h 311"/>
                    <a:gd name="T12" fmla="*/ 590 w 380"/>
                    <a:gd name="T13" fmla="*/ 708 h 311"/>
                    <a:gd name="T14" fmla="*/ 466 w 380"/>
                    <a:gd name="T15" fmla="*/ 1390 h 311"/>
                    <a:gd name="T16" fmla="*/ 734 w 380"/>
                    <a:gd name="T17" fmla="*/ 1048 h 311"/>
                    <a:gd name="T18" fmla="*/ 612 w 380"/>
                    <a:gd name="T19" fmla="*/ 1716 h 311"/>
                    <a:gd name="T20" fmla="*/ 881 w 380"/>
                    <a:gd name="T21" fmla="*/ 1377 h 311"/>
                    <a:gd name="T22" fmla="*/ 817 w 380"/>
                    <a:gd name="T23" fmla="*/ 1825 h 31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0"/>
                    <a:gd name="T37" fmla="*/ 0 h 311"/>
                    <a:gd name="T38" fmla="*/ 380 w 380"/>
                    <a:gd name="T39" fmla="*/ 311 h 31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0" h="311">
                      <a:moveTo>
                        <a:pt x="40" y="10"/>
                      </a:moveTo>
                      <a:cubicBezTo>
                        <a:pt x="36" y="20"/>
                        <a:pt x="0" y="70"/>
                        <a:pt x="15" y="71"/>
                      </a:cubicBezTo>
                      <a:cubicBezTo>
                        <a:pt x="29" y="70"/>
                        <a:pt x="116" y="0"/>
                        <a:pt x="125" y="9"/>
                      </a:cubicBezTo>
                      <a:cubicBezTo>
                        <a:pt x="136" y="19"/>
                        <a:pt x="64" y="116"/>
                        <a:pt x="74" y="126"/>
                      </a:cubicBezTo>
                      <a:cubicBezTo>
                        <a:pt x="84" y="135"/>
                        <a:pt x="174" y="56"/>
                        <a:pt x="185" y="66"/>
                      </a:cubicBezTo>
                      <a:cubicBezTo>
                        <a:pt x="194" y="75"/>
                        <a:pt x="124" y="172"/>
                        <a:pt x="134" y="182"/>
                      </a:cubicBezTo>
                      <a:cubicBezTo>
                        <a:pt x="145" y="191"/>
                        <a:pt x="235" y="111"/>
                        <a:pt x="245" y="121"/>
                      </a:cubicBezTo>
                      <a:cubicBezTo>
                        <a:pt x="256" y="131"/>
                        <a:pt x="184" y="228"/>
                        <a:pt x="194" y="237"/>
                      </a:cubicBezTo>
                      <a:cubicBezTo>
                        <a:pt x="205" y="247"/>
                        <a:pt x="294" y="169"/>
                        <a:pt x="305" y="179"/>
                      </a:cubicBezTo>
                      <a:cubicBezTo>
                        <a:pt x="315" y="189"/>
                        <a:pt x="244" y="284"/>
                        <a:pt x="254" y="293"/>
                      </a:cubicBezTo>
                      <a:cubicBezTo>
                        <a:pt x="265" y="303"/>
                        <a:pt x="352" y="232"/>
                        <a:pt x="366" y="235"/>
                      </a:cubicBezTo>
                      <a:cubicBezTo>
                        <a:pt x="380" y="238"/>
                        <a:pt x="345" y="295"/>
                        <a:pt x="339" y="311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8" name="Text Box 43"/>
                <p:cNvSpPr txBox="1">
                  <a:spLocks noChangeArrowheads="1"/>
                </p:cNvSpPr>
                <p:nvPr/>
              </p:nvSpPr>
              <p:spPr bwMode="auto">
                <a:xfrm>
                  <a:off x="1494" y="1390"/>
                  <a:ext cx="196" cy="250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1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1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32799" name="Text Box 44"/>
                <p:cNvSpPr txBox="1">
                  <a:spLocks noChangeArrowheads="1"/>
                </p:cNvSpPr>
                <p:nvPr/>
              </p:nvSpPr>
              <p:spPr bwMode="auto">
                <a:xfrm>
                  <a:off x="1416" y="656"/>
                  <a:ext cx="222" cy="250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100" b="1" dirty="0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V</a:t>
                  </a:r>
                </a:p>
              </p:txBody>
            </p:sp>
          </p:grpSp>
        </p:grpSp>
        <p:sp>
          <p:nvSpPr>
            <p:cNvPr id="32789" name="Text Box 45"/>
            <p:cNvSpPr txBox="1">
              <a:spLocks noChangeArrowheads="1"/>
            </p:cNvSpPr>
            <p:nvPr/>
          </p:nvSpPr>
          <p:spPr bwMode="auto">
            <a:xfrm>
              <a:off x="272" y="634"/>
              <a:ext cx="334" cy="34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4464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4600" b="1" baseline="30000" dirty="0" err="1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γ</a:t>
              </a:r>
              <a:r>
                <a:rPr lang="en-GB" sz="4600" b="1" baseline="30000" dirty="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*</a:t>
              </a:r>
            </a:p>
          </p:txBody>
        </p:sp>
      </p:grpSp>
      <p:sp>
        <p:nvSpPr>
          <p:cNvPr id="54" name="Date Placeholder 5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55" name="Footer Placeholder 5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>
            <a:off x="7109412" y="2834950"/>
            <a:ext cx="1643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FF"/>
                </a:solidFill>
              </a:rPr>
              <a:t>Q</a:t>
            </a:r>
            <a:r>
              <a:rPr lang="en-US" b="1" baseline="30000" dirty="0" smtClean="0">
                <a:solidFill>
                  <a:srgbClr val="0000FF"/>
                </a:solidFill>
              </a:rPr>
              <a:t>2</a:t>
            </a:r>
            <a:r>
              <a:rPr lang="en-US" b="1" dirty="0" smtClean="0">
                <a:solidFill>
                  <a:srgbClr val="0000FF"/>
                </a:solidFill>
              </a:rPr>
              <a:t> gives the lever arm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47" name="Slide Number Placeholder 4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49" name="Picture 48" descr="lingots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9800" y="4076700"/>
            <a:ext cx="2193415" cy="1642944"/>
          </a:xfrm>
          <a:prstGeom prst="rect">
            <a:avLst/>
          </a:prstGeom>
        </p:spPr>
      </p:pic>
      <p:sp>
        <p:nvSpPr>
          <p:cNvPr id="51" name="TextBox 50"/>
          <p:cNvSpPr txBox="1"/>
          <p:nvPr/>
        </p:nvSpPr>
        <p:spPr>
          <a:xfrm>
            <a:off x="5119123" y="3843870"/>
            <a:ext cx="3993401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CFB41D"/>
                </a:solidFill>
                <a:latin typeface="Braggadocio"/>
                <a:cs typeface="Braggadocio"/>
              </a:rPr>
              <a:t>A GOLDEN MEASUREMENT!</a:t>
            </a:r>
          </a:p>
          <a:p>
            <a:pPr algn="ctr"/>
            <a:endParaRPr lang="en-US" sz="1600" b="1" dirty="0" smtClean="0">
              <a:solidFill>
                <a:srgbClr val="CFB41D"/>
              </a:solidFill>
              <a:latin typeface="Braggadocio"/>
              <a:cs typeface="Braggadocio"/>
            </a:endParaRPr>
          </a:p>
          <a:p>
            <a:pPr algn="ctr"/>
            <a:endParaRPr lang="en-US" sz="1600" b="1" dirty="0" smtClean="0">
              <a:solidFill>
                <a:srgbClr val="CFB41D"/>
              </a:solidFill>
              <a:latin typeface="Braggadocio"/>
              <a:cs typeface="Braggadocio"/>
            </a:endParaRPr>
          </a:p>
          <a:p>
            <a:pPr algn="ctr"/>
            <a:endParaRPr lang="en-US" sz="1600" b="1" dirty="0" smtClean="0">
              <a:solidFill>
                <a:srgbClr val="CFB41D"/>
              </a:solidFill>
              <a:latin typeface="Braggadocio"/>
              <a:cs typeface="Braggadocio"/>
            </a:endParaRPr>
          </a:p>
          <a:p>
            <a:pPr algn="ctr"/>
            <a:endParaRPr lang="en-US" sz="1600" b="1" dirty="0" smtClean="0">
              <a:solidFill>
                <a:srgbClr val="CFB41D"/>
              </a:solidFill>
              <a:latin typeface="Braggadocio"/>
              <a:cs typeface="Braggadocio"/>
            </a:endParaRPr>
          </a:p>
          <a:p>
            <a:pPr algn="ctr"/>
            <a:endParaRPr lang="en-US" sz="1600" b="1" dirty="0" smtClean="0">
              <a:solidFill>
                <a:srgbClr val="CFB41D"/>
              </a:solidFill>
              <a:latin typeface="Braggadocio"/>
              <a:cs typeface="Braggadocio"/>
            </a:endParaRPr>
          </a:p>
          <a:p>
            <a:pPr algn="ctr"/>
            <a:endParaRPr lang="en-US" sz="1600" b="1" dirty="0" smtClean="0">
              <a:solidFill>
                <a:srgbClr val="CFB41D"/>
              </a:solidFill>
              <a:latin typeface="Braggadocio"/>
              <a:cs typeface="Braggadocio"/>
            </a:endParaRPr>
          </a:p>
        </p:txBody>
      </p:sp>
    </p:spTree>
    <p:extLst>
      <p:ext uri="{BB962C8B-B14F-4D97-AF65-F5344CB8AC3E}">
        <p14:creationId xmlns:p14="http://schemas.microsoft.com/office/powerpoint/2010/main" val="2069363802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hRecoVsGenWBosonRap.png"/>
          <p:cNvPicPr>
            <a:picLocks noChangeAspect="1"/>
          </p:cNvPicPr>
          <p:nvPr/>
        </p:nvPicPr>
        <p:blipFill>
          <a:blip r:embed="rId3"/>
          <a:srcRect l="4979" t="6543" r="11229"/>
          <a:stretch>
            <a:fillRect/>
          </a:stretch>
        </p:blipFill>
        <p:spPr>
          <a:xfrm>
            <a:off x="6236425" y="4210826"/>
            <a:ext cx="2895309" cy="2189974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28,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S. Fazio - DIS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60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97884" y="240280"/>
            <a:ext cx="7760316" cy="514887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lang="en-US" sz="3200" dirty="0" smtClean="0">
                <a:solidFill>
                  <a:srgbClr val="0000FF"/>
                </a:solidFill>
              </a:rPr>
              <a:t>W P</a:t>
            </a:r>
            <a:r>
              <a:rPr lang="en-US" sz="3200" baseline="-25000" dirty="0" smtClean="0">
                <a:solidFill>
                  <a:srgbClr val="0000FF"/>
                </a:solidFill>
              </a:rPr>
              <a:t>Z</a:t>
            </a:r>
            <a:r>
              <a:rPr lang="en-US" sz="3200" dirty="0" smtClean="0">
                <a:solidFill>
                  <a:srgbClr val="0000FF"/>
                </a:solidFill>
              </a:rPr>
              <a:t> reconstruction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5100" y="977900"/>
            <a:ext cx="85217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spcAft>
                <a:spcPts val="600"/>
              </a:spcAft>
              <a:buFont typeface="Wingdings" charset="2"/>
              <a:buChar char="ü"/>
            </a:pPr>
            <a:r>
              <a:rPr lang="en-US" dirty="0" smtClean="0">
                <a:solidFill>
                  <a:srgbClr val="000090"/>
                </a:solidFill>
              </a:rPr>
              <a:t>W longitudinal momentum (along </a:t>
            </a:r>
            <a:r>
              <a:rPr lang="en-US" dirty="0" err="1" smtClean="0">
                <a:solidFill>
                  <a:srgbClr val="000090"/>
                </a:solidFill>
              </a:rPr>
              <a:t>z</a:t>
            </a:r>
            <a:r>
              <a:rPr lang="en-US" dirty="0" smtClean="0">
                <a:solidFill>
                  <a:srgbClr val="000090"/>
                </a:solidFill>
              </a:rPr>
              <a:t>) can be calculated from the invariant mass. Currently we assume constant M</a:t>
            </a:r>
            <a:r>
              <a:rPr lang="en-US" baseline="-25000" dirty="0" smtClean="0">
                <a:solidFill>
                  <a:srgbClr val="000090"/>
                </a:solidFill>
              </a:rPr>
              <a:t>W</a:t>
            </a:r>
            <a:r>
              <a:rPr lang="en-US" dirty="0" smtClean="0">
                <a:solidFill>
                  <a:srgbClr val="000090"/>
                </a:solidFill>
              </a:rPr>
              <a:t> (for W produced on shell) </a:t>
            </a:r>
          </a:p>
          <a:p>
            <a:pPr marL="228600" indent="-228600">
              <a:spcAft>
                <a:spcPts val="600"/>
              </a:spcAft>
            </a:pPr>
            <a:endParaRPr lang="en-US" dirty="0" smtClean="0">
              <a:solidFill>
                <a:srgbClr val="000090"/>
              </a:solidFill>
            </a:endParaRPr>
          </a:p>
          <a:p>
            <a:pPr marL="228600" indent="-228600">
              <a:spcAft>
                <a:spcPts val="600"/>
              </a:spcAft>
              <a:buFont typeface="Wingdings" charset="2"/>
              <a:buChar char="ü"/>
            </a:pPr>
            <a:r>
              <a:rPr lang="en-US" dirty="0" smtClean="0">
                <a:solidFill>
                  <a:srgbClr val="000090"/>
                </a:solidFill>
              </a:rPr>
              <a:t>Neutrino longitudinal momentum component from quadratic equation</a:t>
            </a:r>
          </a:p>
          <a:p>
            <a:pPr marL="228600" indent="-228600">
              <a:spcAft>
                <a:spcPts val="600"/>
              </a:spcAft>
              <a:buFont typeface="Wingdings" charset="2"/>
              <a:buChar char="ü"/>
            </a:pPr>
            <a:endParaRPr lang="en-US" dirty="0" smtClean="0">
              <a:solidFill>
                <a:srgbClr val="000090"/>
              </a:solidFill>
            </a:endParaRPr>
          </a:p>
          <a:p>
            <a:pPr marL="228600" indent="-228600">
              <a:spcAft>
                <a:spcPts val="600"/>
              </a:spcAft>
            </a:pPr>
            <a:endParaRPr lang="en-US" dirty="0" smtClean="0">
              <a:solidFill>
                <a:srgbClr val="000090"/>
              </a:solidFill>
            </a:endParaRPr>
          </a:p>
          <a:p>
            <a:pPr marL="228600" indent="-228600">
              <a:spcAft>
                <a:spcPts val="600"/>
              </a:spcAft>
              <a:buFont typeface="Wingdings" charset="2"/>
              <a:buChar char="ü"/>
            </a:pPr>
            <a:r>
              <a:rPr lang="en-US" sz="2400" b="1" u="sng" dirty="0" smtClean="0">
                <a:solidFill>
                  <a:srgbClr val="FF0000"/>
                </a:solidFill>
              </a:rPr>
              <a:t>Two solutions</a:t>
            </a:r>
            <a:r>
              <a:rPr lang="en-US" sz="2400" b="1" dirty="0" smtClean="0">
                <a:solidFill>
                  <a:srgbClr val="FF0000"/>
                </a:solidFill>
              </a:rPr>
              <a:t>!</a:t>
            </a:r>
            <a:r>
              <a:rPr lang="en-US" sz="2400" b="1" dirty="0" smtClean="0">
                <a:solidFill>
                  <a:srgbClr val="000090"/>
                </a:solidFill>
              </a:rPr>
              <a:t> </a:t>
            </a:r>
          </a:p>
          <a:p>
            <a:pPr marL="228600" indent="-228600">
              <a:spcAft>
                <a:spcPts val="600"/>
              </a:spcAft>
              <a:buFont typeface="Wingdings" charset="2"/>
              <a:buChar char="ü"/>
            </a:pPr>
            <a:endParaRPr lang="en-US" dirty="0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2563813" y="1589088"/>
          <a:ext cx="3189287" cy="5044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183" name="Equation" r:id="rId4" imgW="1803400" imgH="266700" progId="Equation.3">
                  <p:embed/>
                </p:oleObj>
              </mc:Choice>
              <mc:Fallback>
                <p:oleObj name="Equation" r:id="rId4" imgW="1803400" imgH="266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3813" y="1589088"/>
                        <a:ext cx="3189287" cy="50440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3"/>
          <p:cNvGraphicFramePr>
            <a:graphicFrameLocks noChangeAspect="1"/>
          </p:cNvGraphicFramePr>
          <p:nvPr/>
        </p:nvGraphicFramePr>
        <p:xfrm>
          <a:off x="692150" y="2259013"/>
          <a:ext cx="7353300" cy="71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184" name="Equation" r:id="rId6" imgW="4178300" imgH="381000" progId="Equation.3">
                  <p:embed/>
                </p:oleObj>
              </mc:Choice>
              <mc:Fallback>
                <p:oleObj name="Equation" r:id="rId6" imgW="41783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150" y="2259013"/>
                        <a:ext cx="7353300" cy="715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501175" y="2863691"/>
            <a:ext cx="31122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Smaller |</a:t>
            </a:r>
            <a:r>
              <a:rPr lang="en-US" b="1" dirty="0" err="1" smtClean="0">
                <a:solidFill>
                  <a:srgbClr val="FF0000"/>
                </a:solidFill>
              </a:rPr>
              <a:t>Pz</a:t>
            </a:r>
            <a:r>
              <a:rPr lang="en-US" b="1" dirty="0" smtClean="0">
                <a:solidFill>
                  <a:srgbClr val="FF0000"/>
                </a:solidFill>
              </a:rPr>
              <a:t>| </a:t>
            </a:r>
            <a:r>
              <a:rPr lang="en-US" dirty="0" err="1" smtClean="0">
                <a:sym typeface="Wingdings"/>
              </a:rPr>
              <a:t></a:t>
            </a:r>
            <a:r>
              <a:rPr lang="en-US" dirty="0" smtClean="0">
                <a:sym typeface="Wingdings"/>
              </a:rPr>
              <a:t> </a:t>
            </a:r>
            <a:r>
              <a:rPr lang="en-US" b="1" dirty="0" smtClean="0">
                <a:solidFill>
                  <a:srgbClr val="0000FF"/>
                </a:solidFill>
                <a:sym typeface="Wingdings"/>
              </a:rPr>
              <a:t>first solution</a:t>
            </a:r>
          </a:p>
          <a:p>
            <a:r>
              <a:rPr lang="en-US" b="1" dirty="0" smtClean="0">
                <a:solidFill>
                  <a:srgbClr val="FF0000"/>
                </a:solidFill>
                <a:sym typeface="Wingdings"/>
              </a:rPr>
              <a:t>Larger |</a:t>
            </a:r>
            <a:r>
              <a:rPr lang="en-US" b="1" dirty="0" err="1" smtClean="0">
                <a:solidFill>
                  <a:srgbClr val="FF0000"/>
                </a:solidFill>
                <a:sym typeface="Wingdings"/>
              </a:rPr>
              <a:t>Pz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|   </a:t>
            </a:r>
            <a:r>
              <a:rPr lang="en-US" dirty="0" err="1" smtClean="0">
                <a:sym typeface="Wingdings"/>
              </a:rPr>
              <a:t></a:t>
            </a:r>
            <a:r>
              <a:rPr lang="en-US" dirty="0" smtClean="0">
                <a:sym typeface="Wingdings"/>
              </a:rPr>
              <a:t> </a:t>
            </a:r>
            <a:r>
              <a:rPr lang="en-US" b="1" dirty="0" smtClean="0">
                <a:solidFill>
                  <a:srgbClr val="0000FF"/>
                </a:solidFill>
                <a:sym typeface="Wingdings"/>
              </a:rPr>
              <a:t>other solution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7162" y="3675122"/>
            <a:ext cx="8796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90"/>
                </a:solidFill>
              </a:rPr>
              <a:t>We select </a:t>
            </a:r>
            <a:r>
              <a:rPr lang="en-US" b="1" u="sng" dirty="0" smtClean="0">
                <a:solidFill>
                  <a:srgbClr val="FF0000"/>
                </a:solidFill>
              </a:rPr>
              <a:t>the first solution </a:t>
            </a:r>
            <a:r>
              <a:rPr lang="en-US" b="1" u="sng" dirty="0" err="1" smtClean="0">
                <a:solidFill>
                  <a:srgbClr val="FF0000"/>
                </a:solidFill>
                <a:sym typeface="Wingdings"/>
              </a:rPr>
              <a:t></a:t>
            </a:r>
            <a:endParaRPr lang="en-US" b="1" i="1" dirty="0">
              <a:solidFill>
                <a:srgbClr val="000090"/>
              </a:solidFill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165100" y="4095254"/>
            <a:ext cx="3391515" cy="2146796"/>
            <a:chOff x="443884" y="952500"/>
            <a:chExt cx="4204315" cy="3060700"/>
          </a:xfrm>
        </p:grpSpPr>
        <p:grpSp>
          <p:nvGrpSpPr>
            <p:cNvPr id="23" name="Group 12"/>
            <p:cNvGrpSpPr/>
            <p:nvPr/>
          </p:nvGrpSpPr>
          <p:grpSpPr>
            <a:xfrm>
              <a:off x="457200" y="952500"/>
              <a:ext cx="4190999" cy="3031789"/>
              <a:chOff x="1751248" y="990600"/>
              <a:chExt cx="6586300" cy="4460563"/>
            </a:xfrm>
          </p:grpSpPr>
          <p:pic>
            <p:nvPicPr>
              <p:cNvPr id="25" name="Picture 24" descr="hWBosonPz_GoodRecoFraction.eps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751248" y="990600"/>
                <a:ext cx="6586300" cy="4460563"/>
              </a:xfrm>
              <a:prstGeom prst="rect">
                <a:avLst/>
              </a:prstGeom>
            </p:spPr>
          </p:pic>
          <p:cxnSp>
            <p:nvCxnSpPr>
              <p:cNvPr id="26" name="Straight Connector 25"/>
              <p:cNvCxnSpPr/>
              <p:nvPr/>
            </p:nvCxnSpPr>
            <p:spPr>
              <a:xfrm rot="5400000">
                <a:off x="1512868" y="3204689"/>
                <a:ext cx="3774270" cy="1587"/>
              </a:xfrm>
              <a:prstGeom prst="line">
                <a:avLst/>
              </a:prstGeom>
              <a:ln w="3175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>
              <a:xfrm rot="5400000">
                <a:off x="4815913" y="3195346"/>
                <a:ext cx="3755585" cy="1589"/>
              </a:xfrm>
              <a:prstGeom prst="line">
                <a:avLst/>
              </a:prstGeom>
              <a:ln w="3175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Rectangle 23"/>
            <p:cNvSpPr/>
            <p:nvPr/>
          </p:nvSpPr>
          <p:spPr>
            <a:xfrm>
              <a:off x="443884" y="3898900"/>
              <a:ext cx="1041400" cy="114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3327400" y="4365804"/>
            <a:ext cx="30479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90"/>
                </a:solidFill>
              </a:rPr>
              <a:t>We cut at </a:t>
            </a:r>
          </a:p>
          <a:p>
            <a:pPr algn="ctr"/>
            <a:r>
              <a:rPr lang="en-US" b="1" dirty="0" smtClean="0">
                <a:solidFill>
                  <a:srgbClr val="000090"/>
                </a:solidFill>
              </a:rPr>
              <a:t>|</a:t>
            </a:r>
            <a:r>
              <a:rPr lang="en-US" b="1" dirty="0" err="1" smtClean="0">
                <a:solidFill>
                  <a:srgbClr val="000090"/>
                </a:solidFill>
              </a:rPr>
              <a:t>Pz</a:t>
            </a:r>
            <a:r>
              <a:rPr lang="en-US" b="1" dirty="0" smtClean="0">
                <a:solidFill>
                  <a:srgbClr val="000090"/>
                </a:solidFill>
              </a:rPr>
              <a:t>| &lt; 50 </a:t>
            </a:r>
            <a:r>
              <a:rPr lang="en-US" b="1" dirty="0" err="1" smtClean="0">
                <a:solidFill>
                  <a:srgbClr val="000090"/>
                </a:solidFill>
              </a:rPr>
              <a:t>GeV</a:t>
            </a:r>
            <a:r>
              <a:rPr lang="en-US" b="1" dirty="0" smtClean="0">
                <a:solidFill>
                  <a:srgbClr val="00009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sym typeface="Wingdings"/>
              </a:rPr>
              <a:t>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 |W-</a:t>
            </a:r>
            <a:r>
              <a:rPr lang="en-US" b="1" dirty="0" err="1" smtClean="0">
                <a:solidFill>
                  <a:srgbClr val="FF0000"/>
                </a:solidFill>
                <a:sym typeface="Wingdings"/>
              </a:rPr>
              <a:t>y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| &lt; 0.6 </a:t>
            </a:r>
            <a:r>
              <a:rPr lang="en-US" b="1" dirty="0" smtClean="0">
                <a:solidFill>
                  <a:srgbClr val="000090"/>
                </a:solidFill>
              </a:rPr>
              <a:t>to minimize </a:t>
            </a:r>
            <a:r>
              <a:rPr lang="en-US" b="1" dirty="0" err="1" smtClean="0">
                <a:solidFill>
                  <a:srgbClr val="000090"/>
                </a:solidFill>
              </a:rPr>
              <a:t>misreconstructions</a:t>
            </a:r>
            <a:r>
              <a:rPr lang="en-US" b="1" dirty="0" smtClean="0">
                <a:solidFill>
                  <a:srgbClr val="000090"/>
                </a:solidFill>
              </a:rPr>
              <a:t> </a:t>
            </a:r>
          </a:p>
          <a:p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3162300" y="3598922"/>
            <a:ext cx="4864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90"/>
                </a:solidFill>
                <a:sym typeface="Wingdings"/>
              </a:rPr>
              <a:t>better </a:t>
            </a:r>
            <a:r>
              <a:rPr lang="en-US" b="1" i="1" dirty="0" smtClean="0">
                <a:solidFill>
                  <a:srgbClr val="000090"/>
                </a:solidFill>
              </a:rPr>
              <a:t>Fraction of </a:t>
            </a:r>
            <a:r>
              <a:rPr lang="en-US" b="1" i="1" u="sng" dirty="0" smtClean="0">
                <a:solidFill>
                  <a:srgbClr val="000090"/>
                </a:solidFill>
              </a:rPr>
              <a:t>correctly reconstructed </a:t>
            </a:r>
            <a:r>
              <a:rPr lang="en-US" b="1" i="1" dirty="0" smtClean="0">
                <a:solidFill>
                  <a:srgbClr val="000090"/>
                </a:solidFill>
              </a:rPr>
              <a:t>events </a:t>
            </a:r>
            <a:r>
              <a:rPr lang="en-US" dirty="0" smtClean="0"/>
              <a:t>(</a:t>
            </a:r>
            <a:r>
              <a:rPr lang="en-US" dirty="0" err="1" smtClean="0"/>
              <a:t>Pz</a:t>
            </a:r>
            <a:r>
              <a:rPr lang="en-US" dirty="0" smtClean="0"/>
              <a:t> is reconstructed within +/- 30 </a:t>
            </a:r>
            <a:r>
              <a:rPr lang="en-US" dirty="0" err="1" smtClean="0"/>
              <a:t>GeV</a:t>
            </a:r>
            <a:r>
              <a:rPr lang="en-US" dirty="0" smtClean="0"/>
              <a:t>) 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137742" y="6160632"/>
            <a:ext cx="7647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NOTE:</a:t>
            </a:r>
            <a:r>
              <a:rPr lang="en-US" dirty="0" smtClean="0"/>
              <a:t> We </a:t>
            </a:r>
            <a:r>
              <a:rPr lang="en-US" b="1" u="sng" dirty="0" smtClean="0"/>
              <a:t>only</a:t>
            </a:r>
            <a:r>
              <a:rPr lang="en-US" u="sng" dirty="0" smtClean="0"/>
              <a:t> </a:t>
            </a:r>
            <a:r>
              <a:rPr lang="en-US" dirty="0" smtClean="0"/>
              <a:t>use the </a:t>
            </a:r>
            <a:r>
              <a:rPr lang="en-US" dirty="0" smtClean="0">
                <a:solidFill>
                  <a:srgbClr val="FF0000"/>
                </a:solidFill>
              </a:rPr>
              <a:t>first solution. </a:t>
            </a:r>
            <a:r>
              <a:rPr lang="en-US" dirty="0" smtClean="0"/>
              <a:t>This can be improved at a later stage.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2034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_Z0_AsymAmpSqrtVsRap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2531249"/>
            <a:ext cx="4419599" cy="4240322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28,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S. Fazio - DIS 2015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61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97884" y="240280"/>
            <a:ext cx="7760316" cy="514887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Z</a:t>
            </a:r>
            <a:r>
              <a:rPr kumimoji="0" lang="en-US" sz="32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0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en-US" sz="3200" dirty="0" smtClean="0">
                <a:solidFill>
                  <a:srgbClr val="0000FF"/>
                </a:solidFill>
              </a:rPr>
              <a:t>Asymmetry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" y="696918"/>
            <a:ext cx="36068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/>
              <a:buChar char="•"/>
            </a:pPr>
            <a:r>
              <a:rPr lang="en-US" dirty="0" smtClean="0"/>
              <a:t>Clean experimental momentum reconstruction</a:t>
            </a:r>
          </a:p>
          <a:p>
            <a:pPr marL="171450" indent="-171450">
              <a:buFont typeface="Arial"/>
              <a:buChar char="•"/>
            </a:pPr>
            <a:r>
              <a:rPr lang="en-US" dirty="0" smtClean="0"/>
              <a:t>Negligible background</a:t>
            </a:r>
          </a:p>
          <a:p>
            <a:pPr marL="171450" indent="-171450">
              <a:buFont typeface="Arial"/>
              <a:buChar char="•"/>
            </a:pPr>
            <a:r>
              <a:rPr lang="en-US" dirty="0" smtClean="0"/>
              <a:t>electrons rapidity peaks within tracker accept. (|</a:t>
            </a:r>
            <a:r>
              <a:rPr lang="en-US" dirty="0" err="1" smtClean="0">
                <a:latin typeface="Symbol" charset="2"/>
                <a:cs typeface="Symbol" charset="2"/>
              </a:rPr>
              <a:t>h</a:t>
            </a:r>
            <a:r>
              <a:rPr lang="en-US" dirty="0">
                <a:cs typeface="Symbol" charset="2"/>
              </a:rPr>
              <a:t>|&lt; 1</a:t>
            </a:r>
            <a:r>
              <a:rPr lang="en-US" dirty="0" smtClean="0">
                <a:cs typeface="Symbol" charset="2"/>
              </a:rPr>
              <a:t>)</a:t>
            </a:r>
            <a:endParaRPr lang="en-US" dirty="0" smtClean="0"/>
          </a:p>
          <a:p>
            <a:pPr marL="171450" indent="-171450">
              <a:buFont typeface="Arial"/>
              <a:buChar char="•"/>
            </a:pPr>
            <a:r>
              <a:rPr lang="en-US" dirty="0" smtClean="0"/>
              <a:t>Statistics limited</a:t>
            </a:r>
          </a:p>
          <a:p>
            <a:endParaRPr lang="en-US" dirty="0"/>
          </a:p>
        </p:txBody>
      </p:sp>
      <p:graphicFrame>
        <p:nvGraphicFramePr>
          <p:cNvPr id="10" name="Object 2"/>
          <p:cNvGraphicFramePr>
            <a:graphicFrameLocks noChangeAspect="1"/>
          </p:cNvGraphicFramePr>
          <p:nvPr/>
        </p:nvGraphicFramePr>
        <p:xfrm>
          <a:off x="6629400" y="291617"/>
          <a:ext cx="20574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116" name="Equation" r:id="rId4" imgW="1016000" imgH="203200" progId="Equation.3">
                  <p:embed/>
                </p:oleObj>
              </mc:Choice>
              <mc:Fallback>
                <p:oleObj name="Equation" r:id="rId4" imgW="1016000" imgH="203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29400" y="291617"/>
                        <a:ext cx="2057400" cy="412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080933" y="790476"/>
            <a:ext cx="509693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Z</a:t>
            </a:r>
            <a:r>
              <a:rPr lang="en-US" b="1" baseline="30000" dirty="0" smtClean="0">
                <a:solidFill>
                  <a:srgbClr val="0000FF"/>
                </a:solidFill>
              </a:rPr>
              <a:t>0</a:t>
            </a:r>
            <a:r>
              <a:rPr lang="en-US" b="1" dirty="0" smtClean="0">
                <a:solidFill>
                  <a:srgbClr val="0000FF"/>
                </a:solidFill>
              </a:rPr>
              <a:t> boson selection criteria </a:t>
            </a:r>
          </a:p>
          <a:p>
            <a:pPr marL="169863" indent="-169863">
              <a:buFont typeface="Arial"/>
              <a:buChar char="•"/>
            </a:pPr>
            <a:r>
              <a:rPr lang="en-US" dirty="0" smtClean="0"/>
              <a:t>Two tracks each pointing to a cluster (no isolation requirements)</a:t>
            </a:r>
          </a:p>
          <a:p>
            <a:pPr marL="169863" indent="-169863">
              <a:buFont typeface="Arial"/>
              <a:buChar char="•"/>
            </a:pPr>
            <a:r>
              <a:rPr lang="en-US" dirty="0" smtClean="0"/>
              <a:t>E</a:t>
            </a:r>
            <a:r>
              <a:rPr lang="en-US" baseline="-25000" dirty="0" smtClean="0"/>
              <a:t>T </a:t>
            </a:r>
            <a:r>
              <a:rPr lang="en-US" dirty="0" smtClean="0"/>
              <a:t>&gt; 25 </a:t>
            </a:r>
            <a:r>
              <a:rPr lang="en-US" dirty="0" err="1" smtClean="0"/>
              <a:t>GeV</a:t>
            </a:r>
            <a:r>
              <a:rPr lang="en-US" dirty="0" smtClean="0"/>
              <a:t> for both candidates</a:t>
            </a:r>
          </a:p>
          <a:p>
            <a:pPr marL="169863" indent="-169863">
              <a:buFont typeface="Arial"/>
              <a:buChar char="•"/>
            </a:pPr>
            <a:r>
              <a:rPr lang="en-US" dirty="0" smtClean="0"/>
              <a:t>The two candidate tracks have opposite charge</a:t>
            </a:r>
          </a:p>
          <a:p>
            <a:pPr marL="177800" indent="-177800">
              <a:buFont typeface="Arial"/>
              <a:buChar char="•"/>
            </a:pPr>
            <a:r>
              <a:rPr lang="en-US" dirty="0" smtClean="0"/>
              <a:t>|</a:t>
            </a:r>
            <a:r>
              <a:rPr lang="en-US" dirty="0" err="1" smtClean="0"/>
              <a:t>Zvertex</a:t>
            </a:r>
            <a:r>
              <a:rPr lang="en-US" dirty="0" smtClean="0"/>
              <a:t>|&lt; 100 cm</a:t>
            </a:r>
          </a:p>
          <a:p>
            <a:pPr marL="177800" indent="-177800">
              <a:buFont typeface="Arial"/>
              <a:buChar char="•"/>
            </a:pPr>
            <a:r>
              <a:rPr lang="en-US" dirty="0" smtClean="0"/>
              <a:t>Invariant Mass within ± 20% from the nominal M</a:t>
            </a:r>
            <a:r>
              <a:rPr lang="en-US" baseline="-25000" dirty="0" smtClean="0"/>
              <a:t>Z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41800" y="2847201"/>
            <a:ext cx="48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90"/>
                </a:solidFill>
              </a:rPr>
              <a:t>2011 pp-</a:t>
            </a:r>
            <a:r>
              <a:rPr lang="en-US" dirty="0" err="1" smtClean="0">
                <a:solidFill>
                  <a:srgbClr val="000090"/>
                </a:solidFill>
              </a:rPr>
              <a:t>tran</a:t>
            </a:r>
            <a:r>
              <a:rPr lang="en-US" dirty="0" smtClean="0">
                <a:solidFill>
                  <a:srgbClr val="000090"/>
                </a:solidFill>
              </a:rPr>
              <a:t>. ~25 pb</a:t>
            </a:r>
            <a:r>
              <a:rPr lang="en-US" baseline="30000" dirty="0" smtClean="0">
                <a:solidFill>
                  <a:srgbClr val="000090"/>
                </a:solidFill>
              </a:rPr>
              <a:t>-1</a:t>
            </a:r>
            <a:r>
              <a:rPr lang="en-US" dirty="0" smtClean="0">
                <a:solidFill>
                  <a:srgbClr val="000090"/>
                </a:solidFill>
              </a:rPr>
              <a:t>: </a:t>
            </a:r>
            <a:r>
              <a:rPr lang="en-US" b="1" dirty="0" smtClean="0">
                <a:solidFill>
                  <a:srgbClr val="FF0000"/>
                </a:solidFill>
              </a:rPr>
              <a:t>50 events </a:t>
            </a:r>
            <a:r>
              <a:rPr lang="en-US" dirty="0" smtClean="0"/>
              <a:t>pass selection</a:t>
            </a:r>
            <a:endParaRPr lang="en-US" dirty="0"/>
          </a:p>
        </p:txBody>
      </p:sp>
      <p:pic>
        <p:nvPicPr>
          <p:cNvPr id="16" name="Picture 15" descr="Z0_plot_2.png"/>
          <p:cNvPicPr>
            <a:picLocks noChangeAspect="1"/>
          </p:cNvPicPr>
          <p:nvPr/>
        </p:nvPicPr>
        <p:blipFill>
          <a:blip r:embed="rId6"/>
          <a:srcRect l="9625" t="50032" r="22391"/>
          <a:stretch>
            <a:fillRect/>
          </a:stretch>
        </p:blipFill>
        <p:spPr>
          <a:xfrm>
            <a:off x="5740400" y="4911170"/>
            <a:ext cx="2414438" cy="1721405"/>
          </a:xfrm>
          <a:prstGeom prst="rect">
            <a:avLst/>
          </a:prstGeom>
        </p:spPr>
      </p:pic>
      <p:pic>
        <p:nvPicPr>
          <p:cNvPr id="14" name="Picture 13" descr="plot_DataMc_Z0Rapidity.eps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73900" y="3232602"/>
            <a:ext cx="1979131" cy="1860453"/>
          </a:xfrm>
          <a:prstGeom prst="rect">
            <a:avLst/>
          </a:prstGeom>
        </p:spPr>
      </p:pic>
      <p:pic>
        <p:nvPicPr>
          <p:cNvPr id="15" name="Picture 14" descr="plot_DataMc_Z0Pt.eps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96911" y="3239531"/>
            <a:ext cx="1861089" cy="1749489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46100" y="2503269"/>
            <a:ext cx="3353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A</a:t>
            </a:r>
            <a:r>
              <a:rPr lang="en-US" b="1" baseline="-25000" dirty="0" smtClean="0">
                <a:solidFill>
                  <a:srgbClr val="FF0000"/>
                </a:solidFill>
              </a:rPr>
              <a:t>N</a:t>
            </a:r>
            <a:r>
              <a:rPr lang="en-US" b="1" dirty="0" smtClean="0">
                <a:solidFill>
                  <a:srgbClr val="FF0000"/>
                </a:solidFill>
              </a:rPr>
              <a:t> measured in a single </a:t>
            </a:r>
            <a:r>
              <a:rPr lang="en-US" b="1" dirty="0" err="1" smtClean="0">
                <a:solidFill>
                  <a:srgbClr val="FF0000"/>
                </a:solidFill>
              </a:rPr>
              <a:t>y</a:t>
            </a:r>
            <a:r>
              <a:rPr lang="en-US" b="1" dirty="0" smtClean="0">
                <a:solidFill>
                  <a:srgbClr val="FF0000"/>
                </a:solidFill>
              </a:rPr>
              <a:t>, P</a:t>
            </a:r>
            <a:r>
              <a:rPr lang="en-US" b="1" baseline="-25000" dirty="0" smtClean="0">
                <a:solidFill>
                  <a:srgbClr val="FF0000"/>
                </a:solidFill>
              </a:rPr>
              <a:t>T</a:t>
            </a:r>
            <a:r>
              <a:rPr lang="en-US" b="1" dirty="0" smtClean="0">
                <a:solidFill>
                  <a:srgbClr val="FF0000"/>
                </a:solidFill>
              </a:rPr>
              <a:t> bin</a:t>
            </a:r>
          </a:p>
        </p:txBody>
      </p:sp>
    </p:spTree>
    <p:extLst>
      <p:ext uri="{BB962C8B-B14F-4D97-AF65-F5344CB8AC3E}">
        <p14:creationId xmlns:p14="http://schemas.microsoft.com/office/powerpoint/2010/main" val="29237541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5" name="Text Box 4"/>
          <p:cNvSpPr txBox="1">
            <a:spLocks noChangeArrowheads="1"/>
          </p:cNvSpPr>
          <p:nvPr/>
        </p:nvSpPr>
        <p:spPr bwMode="auto">
          <a:xfrm>
            <a:off x="457200" y="580346"/>
            <a:ext cx="8152825" cy="3648754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rgbClr val="FFFFFF"/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000" b="1" dirty="0" smtClean="0">
                <a:solidFill>
                  <a:srgbClr val="FF0000"/>
                </a:solidFill>
              </a:rPr>
              <a:t>DVCS</a:t>
            </a:r>
          </a:p>
          <a:p>
            <a:pPr algn="ctr"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000" b="1" dirty="0" smtClean="0">
                <a:solidFill>
                  <a:srgbClr val="FF0000"/>
                </a:solidFill>
              </a:rPr>
              <a:t>at the ZEUS experiment</a:t>
            </a:r>
            <a:endParaRPr lang="en-GB" sz="4000" b="1" dirty="0">
              <a:solidFill>
                <a:srgbClr val="FF0000"/>
              </a:solidFill>
            </a:endParaRPr>
          </a:p>
        </p:txBody>
      </p:sp>
      <p:sp>
        <p:nvSpPr>
          <p:cNvPr id="130" name="Date Placeholder 129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June 02, 2015</a:t>
            </a:r>
            <a:endParaRPr lang="en-GB"/>
          </a:p>
        </p:txBody>
      </p:sp>
      <p:sp>
        <p:nvSpPr>
          <p:cNvPr id="131" name="Slide Number Placeholder 130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21107BCB-0559-5241-8698-2883378EBABE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  <p:sp>
        <p:nvSpPr>
          <p:cNvPr id="132" name="Footer Placeholder 131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 (BNL)</a:t>
            </a:r>
            <a:endParaRPr lang="en-GB"/>
          </a:p>
        </p:txBody>
      </p:sp>
      <p:pic>
        <p:nvPicPr>
          <p:cNvPr id="133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3577" y="4229100"/>
            <a:ext cx="1856223" cy="149671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794000" y="4073091"/>
            <a:ext cx="589280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rgbClr val="DC2300"/>
                </a:solidFill>
                <a:ea typeface="Arial Unicode MS" charset="0"/>
                <a:cs typeface="Arial Unicode MS" charset="0"/>
              </a:rPr>
              <a:t>More information on:</a:t>
            </a:r>
          </a:p>
          <a:p>
            <a:pPr algn="ctr"/>
            <a:r>
              <a:rPr lang="it-IT" b="1" dirty="0" smtClean="0">
                <a:solidFill>
                  <a:srgbClr val="0000FF"/>
                </a:solidFill>
                <a:ea typeface="Arial Unicode MS" charset="0"/>
                <a:cs typeface="Arial Unicode MS" charset="0"/>
              </a:rPr>
              <a:t>S. Fazio – </a:t>
            </a:r>
            <a:r>
              <a:rPr lang="it-IT" b="1" dirty="0" err="1" smtClean="0">
                <a:solidFill>
                  <a:srgbClr val="0000FF"/>
                </a:solidFill>
                <a:ea typeface="Arial Unicode MS" charset="0"/>
                <a:cs typeface="Arial Unicode MS" charset="0"/>
              </a:rPr>
              <a:t>PhD</a:t>
            </a:r>
            <a:r>
              <a:rPr lang="it-IT" b="1" dirty="0" smtClean="0">
                <a:solidFill>
                  <a:srgbClr val="0000FF"/>
                </a:solidFill>
                <a:ea typeface="Arial Unicode MS" charset="0"/>
                <a:cs typeface="Arial Unicode MS" charset="0"/>
              </a:rPr>
              <a:t> Tesis</a:t>
            </a:r>
          </a:p>
          <a:p>
            <a:pPr algn="ctr"/>
            <a:r>
              <a:rPr lang="it-IT" dirty="0"/>
              <a:t>PHPPUBDB-12408</a:t>
            </a:r>
            <a:endParaRPr lang="it-IT" b="1" dirty="0" smtClean="0">
              <a:solidFill>
                <a:srgbClr val="0000FF"/>
              </a:solidFill>
              <a:ea typeface="Arial Unicode MS" charset="0"/>
              <a:cs typeface="Arial Unicode MS" charset="0"/>
            </a:endParaRPr>
          </a:p>
          <a:p>
            <a:pPr algn="ctr"/>
            <a:r>
              <a:rPr lang="en-US" i="1" dirty="0" smtClean="0"/>
              <a:t>“Measurement of deeply virtual </a:t>
            </a:r>
            <a:r>
              <a:rPr lang="en-US" i="1" dirty="0" err="1" smtClean="0"/>
              <a:t>compton</a:t>
            </a:r>
            <a:r>
              <a:rPr lang="en-US" i="1" dirty="0" smtClean="0"/>
              <a:t> scattering cross sections at HERA and a new model for the DVCS amplitude” </a:t>
            </a:r>
            <a:endParaRPr lang="en-US" b="1" i="1" dirty="0" smtClean="0">
              <a:solidFill>
                <a:srgbClr val="DC2300"/>
              </a:solidFill>
              <a:ea typeface="Arial Unicode MS" charset="0"/>
              <a:cs typeface="Arial Unicode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8280323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" y="2584450"/>
            <a:ext cx="5184775" cy="386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107950" y="439738"/>
            <a:ext cx="7920038" cy="2582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5pPr>
            <a:lvl6pPr marL="25146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6pPr>
            <a:lvl7pPr marL="29718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7pPr>
            <a:lvl8pPr marL="34290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8pPr>
            <a:lvl9pPr marL="38862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9pPr>
          </a:lstStyle>
          <a:p>
            <a:pPr>
              <a:lnSpc>
                <a:spcPct val="116000"/>
              </a:lnSpc>
              <a:buClrTx/>
              <a:buFontTx/>
              <a:buNone/>
            </a:pPr>
            <a:endParaRPr lang="en-US" sz="2000" dirty="0">
              <a:latin typeface="Comic Sans MS" charset="0"/>
              <a:cs typeface="Arial" charset="0"/>
            </a:endParaRPr>
          </a:p>
          <a:p>
            <a:pPr>
              <a:lnSpc>
                <a:spcPct val="116000"/>
              </a:lnSpc>
              <a:buClr>
                <a:srgbClr val="009999"/>
              </a:buClr>
              <a:buSzPct val="150000"/>
              <a:buFont typeface="Wingdings" charset="0"/>
              <a:buChar char=""/>
            </a:pPr>
            <a:r>
              <a:rPr lang="en-US" sz="1700" dirty="0">
                <a:latin typeface="Comic Sans MS" charset="0"/>
                <a:cs typeface="Arial" charset="0"/>
              </a:rPr>
              <a:t> </a:t>
            </a:r>
            <a:r>
              <a:rPr lang="en-US" sz="1400" dirty="0">
                <a:latin typeface="Comic Sans MS" charset="0"/>
                <a:cs typeface="Arial" charset="0"/>
              </a:rPr>
              <a:t>27.5 </a:t>
            </a:r>
            <a:r>
              <a:rPr lang="en-US" sz="1400" dirty="0" err="1">
                <a:latin typeface="Comic Sans MS" charset="0"/>
                <a:cs typeface="Arial" charset="0"/>
              </a:rPr>
              <a:t>GeV</a:t>
            </a:r>
            <a:r>
              <a:rPr lang="en-US" sz="1400" dirty="0">
                <a:latin typeface="Comic Sans MS" charset="0"/>
                <a:cs typeface="Arial" charset="0"/>
              </a:rPr>
              <a:t> electrons/positrons on 920 </a:t>
            </a:r>
            <a:r>
              <a:rPr lang="en-US" sz="1400" dirty="0" err="1">
                <a:latin typeface="Comic Sans MS" charset="0"/>
                <a:cs typeface="Arial" charset="0"/>
              </a:rPr>
              <a:t>GeV</a:t>
            </a:r>
            <a:r>
              <a:rPr lang="en-US" sz="1400" dirty="0">
                <a:latin typeface="Comic Sans MS" charset="0"/>
                <a:cs typeface="Arial" charset="0"/>
              </a:rPr>
              <a:t> protons </a:t>
            </a:r>
            <a:r>
              <a:rPr lang="en-US" sz="1400" dirty="0">
                <a:latin typeface="Comic Sans MS" charset="0"/>
              </a:rPr>
              <a:t>→√s=318 </a:t>
            </a:r>
            <a:r>
              <a:rPr lang="en-US" sz="1400" dirty="0" err="1">
                <a:latin typeface="Comic Sans MS" charset="0"/>
              </a:rPr>
              <a:t>GeV</a:t>
            </a:r>
            <a:endParaRPr lang="en-US" sz="1400" dirty="0">
              <a:latin typeface="Comic Sans MS" charset="0"/>
            </a:endParaRPr>
          </a:p>
          <a:p>
            <a:pPr>
              <a:lnSpc>
                <a:spcPct val="116000"/>
              </a:lnSpc>
              <a:buClrTx/>
              <a:buFontTx/>
              <a:buNone/>
            </a:pPr>
            <a:endParaRPr lang="en-US" sz="1400" dirty="0">
              <a:latin typeface="Comic Sans MS" charset="0"/>
            </a:endParaRPr>
          </a:p>
          <a:p>
            <a:pPr>
              <a:lnSpc>
                <a:spcPct val="116000"/>
              </a:lnSpc>
              <a:buClr>
                <a:srgbClr val="009999"/>
              </a:buClr>
              <a:buSzPct val="150000"/>
              <a:buFont typeface="Wingdings" charset="0"/>
              <a:buChar char=""/>
            </a:pPr>
            <a:r>
              <a:rPr lang="en-US" sz="1400" dirty="0">
                <a:latin typeface="Comic Sans MS" charset="0"/>
              </a:rPr>
              <a:t>  </a:t>
            </a:r>
            <a:r>
              <a:rPr lang="en-US" sz="1400" dirty="0">
                <a:latin typeface="Comic Sans MS" charset="0"/>
                <a:cs typeface="Times New Roman" charset="0"/>
              </a:rPr>
              <a:t>2 </a:t>
            </a:r>
            <a:r>
              <a:rPr lang="en-US" sz="1400" dirty="0">
                <a:latin typeface="Comic Sans MS" charset="0"/>
              </a:rPr>
              <a:t>collider experiments: </a:t>
            </a:r>
            <a:r>
              <a:rPr lang="en-US" sz="1600" b="1" dirty="0">
                <a:latin typeface="Comic Sans MS" charset="0"/>
              </a:rPr>
              <a:t>H1 and ZEUS</a:t>
            </a:r>
          </a:p>
          <a:p>
            <a:pPr>
              <a:lnSpc>
                <a:spcPct val="116000"/>
              </a:lnSpc>
              <a:buClrTx/>
              <a:buFontTx/>
              <a:buNone/>
            </a:pPr>
            <a:endParaRPr lang="en-US" sz="1600" b="1" dirty="0">
              <a:latin typeface="Comic Sans MS" charset="0"/>
            </a:endParaRPr>
          </a:p>
          <a:p>
            <a:pPr>
              <a:lnSpc>
                <a:spcPct val="116000"/>
              </a:lnSpc>
              <a:buClr>
                <a:srgbClr val="009999"/>
              </a:buClr>
              <a:buSzPct val="150000"/>
              <a:buFont typeface="Wingdings" charset="0"/>
              <a:buChar char=""/>
            </a:pPr>
            <a:r>
              <a:rPr lang="en-US" sz="1400" dirty="0">
                <a:latin typeface="Comic Sans MS" charset="0"/>
              </a:rPr>
              <a:t> HERA I: 16 pb</a:t>
            </a:r>
            <a:r>
              <a:rPr lang="en-US" sz="1400" baseline="30000" dirty="0">
                <a:latin typeface="Comic Sans MS" charset="0"/>
              </a:rPr>
              <a:t>-1</a:t>
            </a:r>
            <a:r>
              <a:rPr lang="en-US" sz="1400" dirty="0">
                <a:latin typeface="Comic Sans MS" charset="0"/>
              </a:rPr>
              <a:t> e-p, 120 </a:t>
            </a:r>
            <a:r>
              <a:rPr lang="en-US" sz="1400" dirty="0" err="1">
                <a:latin typeface="Comic Sans MS" charset="0"/>
              </a:rPr>
              <a:t>pb</a:t>
            </a:r>
            <a:r>
              <a:rPr lang="en-US" sz="1400" baseline="30000" dirty="0">
                <a:latin typeface="Comic Sans MS" charset="0"/>
              </a:rPr>
              <a:t>–1</a:t>
            </a:r>
            <a:r>
              <a:rPr lang="en-US" sz="1400" dirty="0">
                <a:latin typeface="Comic Sans MS" charset="0"/>
              </a:rPr>
              <a:t> </a:t>
            </a:r>
            <a:r>
              <a:rPr lang="en-US" sz="1400" dirty="0" err="1">
                <a:latin typeface="Comic Sans MS" charset="0"/>
              </a:rPr>
              <a:t>e+p</a:t>
            </a:r>
            <a:endParaRPr lang="en-US" sz="1400" dirty="0">
              <a:latin typeface="Comic Sans MS" charset="0"/>
            </a:endParaRPr>
          </a:p>
          <a:p>
            <a:pPr>
              <a:lnSpc>
                <a:spcPct val="116000"/>
              </a:lnSpc>
              <a:buClrTx/>
              <a:buFontTx/>
              <a:buNone/>
            </a:pPr>
            <a:r>
              <a:rPr lang="en-US" sz="1400" dirty="0">
                <a:latin typeface="Comic Sans MS" charset="0"/>
              </a:rPr>
              <a:t>   HERA II (after </a:t>
            </a:r>
            <a:r>
              <a:rPr lang="en-US" sz="1400" dirty="0" err="1">
                <a:latin typeface="Comic Sans MS" charset="0"/>
              </a:rPr>
              <a:t>lumi</a:t>
            </a:r>
            <a:r>
              <a:rPr lang="en-US" sz="1400" dirty="0">
                <a:latin typeface="Comic Sans MS" charset="0"/>
              </a:rPr>
              <a:t> upgrade): </a:t>
            </a:r>
            <a:r>
              <a:rPr lang="cs-CZ" sz="1400" dirty="0">
                <a:latin typeface="Comic Sans MS" charset="0"/>
                <a:cs typeface="Arial" charset="0"/>
              </a:rPr>
              <a:t>500</a:t>
            </a:r>
            <a:r>
              <a:rPr lang="en-US" sz="1400" dirty="0">
                <a:latin typeface="Comic Sans MS" charset="0"/>
              </a:rPr>
              <a:t> pb</a:t>
            </a:r>
            <a:r>
              <a:rPr lang="en-US" sz="1400" baseline="30000" dirty="0">
                <a:latin typeface="Comic Sans MS" charset="0"/>
              </a:rPr>
              <a:t>-1</a:t>
            </a:r>
            <a:r>
              <a:rPr lang="en-US" sz="1400" dirty="0">
                <a:latin typeface="Comic Sans MS" charset="0"/>
              </a:rPr>
              <a:t>, </a:t>
            </a:r>
            <a:r>
              <a:rPr lang="en-US" sz="1400" dirty="0" err="1">
                <a:latin typeface="Comic Sans MS" charset="0"/>
              </a:rPr>
              <a:t>polarisation</a:t>
            </a:r>
            <a:r>
              <a:rPr lang="en-US" sz="1400" dirty="0">
                <a:latin typeface="Comic Sans MS" charset="0"/>
              </a:rPr>
              <a:t> of </a:t>
            </a:r>
            <a:r>
              <a:rPr lang="en-US" sz="1400" dirty="0" err="1">
                <a:latin typeface="Comic Sans MS" charset="0"/>
              </a:rPr>
              <a:t>e+,e</a:t>
            </a:r>
            <a:r>
              <a:rPr lang="en-US" sz="1400" dirty="0">
                <a:latin typeface="Comic Sans MS" charset="0"/>
              </a:rPr>
              <a:t>-</a:t>
            </a:r>
          </a:p>
          <a:p>
            <a:pPr>
              <a:lnSpc>
                <a:spcPct val="116000"/>
              </a:lnSpc>
              <a:buClrTx/>
              <a:buFontTx/>
              <a:buNone/>
            </a:pPr>
            <a:endParaRPr lang="it-IT" sz="1400" dirty="0">
              <a:latin typeface="Comic Sans MS" charset="0"/>
              <a:cs typeface="Arial" charset="0"/>
            </a:endParaRPr>
          </a:p>
          <a:p>
            <a:pPr>
              <a:lnSpc>
                <a:spcPct val="116000"/>
              </a:lnSpc>
              <a:buClrTx/>
              <a:buFontTx/>
              <a:buNone/>
            </a:pPr>
            <a:r>
              <a:rPr lang="it-IT" sz="1600" b="1" dirty="0">
                <a:latin typeface="Comic Sans MS" charset="0"/>
                <a:cs typeface="Arial" charset="0"/>
              </a:rPr>
              <a:t>C</a:t>
            </a:r>
            <a:r>
              <a:rPr lang="cs-CZ" sz="1600" b="1" dirty="0" err="1">
                <a:latin typeface="Comic Sans MS" charset="0"/>
                <a:cs typeface="Arial" charset="0"/>
              </a:rPr>
              <a:t>losed</a:t>
            </a:r>
            <a:r>
              <a:rPr lang="cs-CZ" sz="1600" b="1" dirty="0">
                <a:latin typeface="Comic Sans MS" charset="0"/>
                <a:cs typeface="Arial" charset="0"/>
              </a:rPr>
              <a:t> July 2007, </a:t>
            </a:r>
            <a:r>
              <a:rPr lang="cs-CZ" sz="1600" b="1" dirty="0" err="1">
                <a:solidFill>
                  <a:srgbClr val="CC0000"/>
                </a:solidFill>
                <a:latin typeface="Comic Sans MS" charset="0"/>
                <a:cs typeface="Arial" charset="0"/>
              </a:rPr>
              <a:t>still</a:t>
            </a:r>
            <a:r>
              <a:rPr lang="cs-CZ" sz="1600" b="1" dirty="0">
                <a:solidFill>
                  <a:srgbClr val="CC0000"/>
                </a:solidFill>
                <a:latin typeface="Comic Sans MS" charset="0"/>
                <a:cs typeface="Arial" charset="0"/>
              </a:rPr>
              <a:t> lot </a:t>
            </a:r>
            <a:r>
              <a:rPr lang="cs-CZ" sz="1600" b="1" dirty="0" err="1">
                <a:solidFill>
                  <a:srgbClr val="CC0000"/>
                </a:solidFill>
                <a:latin typeface="Comic Sans MS" charset="0"/>
                <a:cs typeface="Arial" charset="0"/>
              </a:rPr>
              <a:t>of</a:t>
            </a:r>
            <a:r>
              <a:rPr lang="cs-CZ" sz="1600" b="1" dirty="0">
                <a:solidFill>
                  <a:srgbClr val="CC0000"/>
                </a:solidFill>
                <a:latin typeface="Comic Sans MS" charset="0"/>
                <a:cs typeface="Arial" charset="0"/>
              </a:rPr>
              <a:t> </a:t>
            </a:r>
            <a:r>
              <a:rPr lang="cs-CZ" sz="1600" b="1" dirty="0" err="1">
                <a:solidFill>
                  <a:srgbClr val="CC0000"/>
                </a:solidFill>
                <a:latin typeface="Comic Sans MS" charset="0"/>
                <a:cs typeface="Arial" charset="0"/>
              </a:rPr>
              <a:t>excellent</a:t>
            </a:r>
            <a:r>
              <a:rPr lang="cs-CZ" sz="1600" b="1" dirty="0">
                <a:solidFill>
                  <a:srgbClr val="CC0000"/>
                </a:solidFill>
                <a:latin typeface="Comic Sans MS" charset="0"/>
                <a:cs typeface="Arial" charset="0"/>
              </a:rPr>
              <a:t> data to analyse…</a:t>
            </a: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5256213" y="3222625"/>
            <a:ext cx="3240087" cy="2322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5pPr>
            <a:lvl6pPr marL="25146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6pPr>
            <a:lvl7pPr marL="29718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7pPr>
            <a:lvl8pPr marL="34290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8pPr>
            <a:lvl9pPr marL="38862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9pPr>
          </a:lstStyle>
          <a:p>
            <a:pPr eaLnBrk="0" hangingPunct="0">
              <a:lnSpc>
                <a:spcPct val="116000"/>
              </a:lnSpc>
              <a:spcBef>
                <a:spcPts val="1000"/>
              </a:spcBef>
              <a:buClrTx/>
              <a:buFontTx/>
              <a:buNone/>
            </a:pPr>
            <a:r>
              <a:rPr lang="en-US" sz="1600" b="1">
                <a:latin typeface="Comic Sans MS" charset="0"/>
                <a:cs typeface="Times New Roman" charset="0"/>
              </a:rPr>
              <a:t>Detectors not originally designed for forward physics, but </a:t>
            </a:r>
            <a:r>
              <a:rPr lang="en-US" sz="1600" b="1">
                <a:solidFill>
                  <a:srgbClr val="CC0000"/>
                </a:solidFill>
                <a:latin typeface="Comic Sans MS" charset="0"/>
                <a:cs typeface="Times New Roman" charset="0"/>
              </a:rPr>
              <a:t>diffraction at HERA is great success story!</a:t>
            </a:r>
          </a:p>
          <a:p>
            <a:pPr eaLnBrk="0" hangingPunct="0">
              <a:lnSpc>
                <a:spcPct val="116000"/>
              </a:lnSpc>
              <a:spcBef>
                <a:spcPts val="1000"/>
              </a:spcBef>
              <a:buClrTx/>
              <a:buFontTx/>
              <a:buNone/>
            </a:pPr>
            <a:endParaRPr lang="it-IT" sz="1600" b="1">
              <a:solidFill>
                <a:srgbClr val="CC0000"/>
              </a:solidFill>
              <a:latin typeface="Comic Sans MS" charset="0"/>
              <a:cs typeface="Times New Roman" charset="0"/>
            </a:endParaRPr>
          </a:p>
          <a:p>
            <a:pPr eaLnBrk="0" hangingPunct="0">
              <a:lnSpc>
                <a:spcPct val="116000"/>
              </a:lnSpc>
              <a:spcBef>
                <a:spcPts val="1000"/>
              </a:spcBef>
              <a:buClrTx/>
              <a:buFontTx/>
              <a:buNone/>
            </a:pPr>
            <a:r>
              <a:rPr lang="en-US" sz="1600" b="1">
                <a:latin typeface="Comic Sans MS" charset="0"/>
                <a:cs typeface="Times New Roman" charset="0"/>
              </a:rPr>
              <a:t>ZEUS forward instrumentation no longer available in HERA II</a:t>
            </a: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95288" y="179388"/>
            <a:ext cx="8456612" cy="585787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tIns="22212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5pPr>
            <a:lvl6pPr marL="25146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6pPr>
            <a:lvl7pPr marL="29718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7pPr>
            <a:lvl8pPr marL="34290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8pPr>
            <a:lvl9pPr marL="38862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9pPr>
          </a:lstStyle>
          <a:p>
            <a:pPr algn="ctr">
              <a:lnSpc>
                <a:spcPct val="50000"/>
              </a:lnSpc>
              <a:buClrTx/>
              <a:buFontTx/>
              <a:buNone/>
            </a:pPr>
            <a:r>
              <a:rPr lang="en-GB" sz="2800" b="1" dirty="0" smtClean="0">
                <a:solidFill>
                  <a:srgbClr val="FF0000"/>
                </a:solidFill>
              </a:rPr>
              <a:t>The HERA Collider and experiments </a:t>
            </a:r>
            <a:endParaRPr lang="en-GB" sz="2800" b="1" dirty="0">
              <a:solidFill>
                <a:srgbClr val="FF0000"/>
              </a:solidFill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5940425" y="792163"/>
            <a:ext cx="2628900" cy="1908175"/>
          </a:xfrm>
          <a:prstGeom prst="rect">
            <a:avLst/>
          </a:prstGeom>
          <a:solidFill>
            <a:srgbClr val="99CCFF"/>
          </a:solidFill>
          <a:ln w="9360" cap="sq">
            <a:solidFill>
              <a:srgbClr val="8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/>
          <a:p>
            <a:pPr marL="95250" indent="-93663" algn="ctr">
              <a:lnSpc>
                <a:spcPct val="100000"/>
              </a:lnSpc>
              <a:buClrTx/>
              <a:buFontTx/>
              <a:buNone/>
              <a:tabLst>
                <a:tab pos="95250" algn="l"/>
                <a:tab pos="542925" algn="l"/>
                <a:tab pos="992188" algn="l"/>
                <a:tab pos="1441450" algn="l"/>
                <a:tab pos="1890713" algn="l"/>
                <a:tab pos="2339975" algn="l"/>
                <a:tab pos="2789238" algn="l"/>
                <a:tab pos="3238500" algn="l"/>
                <a:tab pos="3687763" algn="l"/>
                <a:tab pos="4137025" algn="l"/>
                <a:tab pos="4586288" algn="l"/>
                <a:tab pos="5035550" algn="l"/>
                <a:tab pos="5484813" algn="l"/>
                <a:tab pos="5934075" algn="l"/>
                <a:tab pos="6383338" algn="l"/>
                <a:tab pos="6832600" algn="l"/>
                <a:tab pos="7281863" algn="l"/>
                <a:tab pos="7731125" algn="l"/>
                <a:tab pos="8180388" algn="l"/>
                <a:tab pos="8629650" algn="l"/>
                <a:tab pos="9078913" algn="l"/>
              </a:tabLst>
            </a:pPr>
            <a:endParaRPr lang="it-IT">
              <a:solidFill>
                <a:srgbClr val="000000"/>
              </a:solidFill>
            </a:endParaRPr>
          </a:p>
          <a:p>
            <a:pPr marL="95250" indent="-93663" algn="ctr">
              <a:lnSpc>
                <a:spcPct val="100000"/>
              </a:lnSpc>
              <a:buClrTx/>
              <a:buFontTx/>
              <a:buNone/>
              <a:tabLst>
                <a:tab pos="95250" algn="l"/>
                <a:tab pos="542925" algn="l"/>
                <a:tab pos="992188" algn="l"/>
                <a:tab pos="1441450" algn="l"/>
                <a:tab pos="1890713" algn="l"/>
                <a:tab pos="2339975" algn="l"/>
                <a:tab pos="2789238" algn="l"/>
                <a:tab pos="3238500" algn="l"/>
                <a:tab pos="3687763" algn="l"/>
                <a:tab pos="4137025" algn="l"/>
                <a:tab pos="4586288" algn="l"/>
                <a:tab pos="5035550" algn="l"/>
                <a:tab pos="5484813" algn="l"/>
                <a:tab pos="5934075" algn="l"/>
                <a:tab pos="6383338" algn="l"/>
                <a:tab pos="6832600" algn="l"/>
                <a:tab pos="7281863" algn="l"/>
                <a:tab pos="7731125" algn="l"/>
                <a:tab pos="8180388" algn="l"/>
                <a:tab pos="8629650" algn="l"/>
                <a:tab pos="9078913" algn="l"/>
              </a:tabLst>
            </a:pPr>
            <a:endParaRPr lang="it-IT">
              <a:solidFill>
                <a:srgbClr val="000000"/>
              </a:solidFill>
            </a:endParaRPr>
          </a:p>
          <a:p>
            <a:pPr marL="95250" indent="-93663" algn="ctr">
              <a:lnSpc>
                <a:spcPct val="100000"/>
              </a:lnSpc>
              <a:buClrTx/>
              <a:buFontTx/>
              <a:buNone/>
              <a:tabLst>
                <a:tab pos="95250" algn="l"/>
                <a:tab pos="542925" algn="l"/>
                <a:tab pos="992188" algn="l"/>
                <a:tab pos="1441450" algn="l"/>
                <a:tab pos="1890713" algn="l"/>
                <a:tab pos="2339975" algn="l"/>
                <a:tab pos="2789238" algn="l"/>
                <a:tab pos="3238500" algn="l"/>
                <a:tab pos="3687763" algn="l"/>
                <a:tab pos="4137025" algn="l"/>
                <a:tab pos="4586288" algn="l"/>
                <a:tab pos="5035550" algn="l"/>
                <a:tab pos="5484813" algn="l"/>
                <a:tab pos="5934075" algn="l"/>
                <a:tab pos="6383338" algn="l"/>
                <a:tab pos="6832600" algn="l"/>
                <a:tab pos="7281863" algn="l"/>
                <a:tab pos="7731125" algn="l"/>
                <a:tab pos="8180388" algn="l"/>
                <a:tab pos="8629650" algn="l"/>
                <a:tab pos="9078913" algn="l"/>
              </a:tabLst>
            </a:pPr>
            <a:endParaRPr lang="it-IT">
              <a:solidFill>
                <a:srgbClr val="000000"/>
              </a:solidFill>
            </a:endParaRPr>
          </a:p>
          <a:p>
            <a:pPr marL="93663" indent="-92075">
              <a:lnSpc>
                <a:spcPct val="100000"/>
              </a:lnSpc>
              <a:buFont typeface="Times New Roman" charset="0"/>
              <a:buChar char="•"/>
              <a:tabLst>
                <a:tab pos="95250" algn="l"/>
                <a:tab pos="542925" algn="l"/>
                <a:tab pos="992188" algn="l"/>
                <a:tab pos="1441450" algn="l"/>
                <a:tab pos="1890713" algn="l"/>
                <a:tab pos="2339975" algn="l"/>
                <a:tab pos="2789238" algn="l"/>
                <a:tab pos="3238500" algn="l"/>
                <a:tab pos="3687763" algn="l"/>
                <a:tab pos="4137025" algn="l"/>
                <a:tab pos="4586288" algn="l"/>
                <a:tab pos="5035550" algn="l"/>
                <a:tab pos="5484813" algn="l"/>
                <a:tab pos="5934075" algn="l"/>
                <a:tab pos="6383338" algn="l"/>
                <a:tab pos="6832600" algn="l"/>
                <a:tab pos="7281863" algn="l"/>
                <a:tab pos="7731125" algn="l"/>
                <a:tab pos="8180388" algn="l"/>
                <a:tab pos="8629650" algn="l"/>
                <a:tab pos="9078913" algn="l"/>
              </a:tabLst>
            </a:pPr>
            <a:r>
              <a:rPr lang="en-US" sz="1600" b="1">
                <a:solidFill>
                  <a:srgbClr val="000000"/>
                </a:solidFill>
              </a:rPr>
              <a:t> Fixed</a:t>
            </a:r>
            <a:r>
              <a:rPr lang="it-IT" sz="1600" b="1">
                <a:solidFill>
                  <a:srgbClr val="000000"/>
                </a:solidFill>
              </a:rPr>
              <a:t> target </a:t>
            </a:r>
            <a:r>
              <a:rPr lang="en-US" sz="1600" b="1">
                <a:solidFill>
                  <a:srgbClr val="000000"/>
                </a:solidFill>
              </a:rPr>
              <a:t>experiment</a:t>
            </a:r>
          </a:p>
          <a:p>
            <a:pPr marL="93663" indent="-92075">
              <a:lnSpc>
                <a:spcPct val="100000"/>
              </a:lnSpc>
              <a:buFont typeface="Times New Roman" charset="0"/>
              <a:buChar char="•"/>
              <a:tabLst>
                <a:tab pos="95250" algn="l"/>
                <a:tab pos="542925" algn="l"/>
                <a:tab pos="992188" algn="l"/>
                <a:tab pos="1441450" algn="l"/>
                <a:tab pos="1890713" algn="l"/>
                <a:tab pos="2339975" algn="l"/>
                <a:tab pos="2789238" algn="l"/>
                <a:tab pos="3238500" algn="l"/>
                <a:tab pos="3687763" algn="l"/>
                <a:tab pos="4137025" algn="l"/>
                <a:tab pos="4586288" algn="l"/>
                <a:tab pos="5035550" algn="l"/>
                <a:tab pos="5484813" algn="l"/>
                <a:tab pos="5934075" algn="l"/>
                <a:tab pos="6383338" algn="l"/>
                <a:tab pos="6832600" algn="l"/>
                <a:tab pos="7281863" algn="l"/>
                <a:tab pos="7731125" algn="l"/>
                <a:tab pos="8180388" algn="l"/>
                <a:tab pos="8629650" algn="l"/>
                <a:tab pos="9078913" algn="l"/>
              </a:tabLst>
            </a:pPr>
            <a:r>
              <a:rPr lang="it-IT" sz="1600" b="1">
                <a:solidFill>
                  <a:srgbClr val="000000"/>
                </a:solidFill>
              </a:rPr>
              <a:t> </a:t>
            </a:r>
            <a:r>
              <a:rPr lang="it-IT" sz="1600" b="1">
                <a:solidFill>
                  <a:srgbClr val="DC2300"/>
                </a:solidFill>
              </a:rPr>
              <a:t>Intense </a:t>
            </a:r>
            <a:r>
              <a:rPr lang="en-US" sz="1600" b="1">
                <a:solidFill>
                  <a:srgbClr val="DC2300"/>
                </a:solidFill>
              </a:rPr>
              <a:t>program</a:t>
            </a:r>
            <a:r>
              <a:rPr lang="it-IT" sz="1600" b="1">
                <a:solidFill>
                  <a:srgbClr val="DC2300"/>
                </a:solidFill>
              </a:rPr>
              <a:t> on DVCS!  </a:t>
            </a:r>
          </a:p>
        </p:txBody>
      </p:sp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813" y="922338"/>
            <a:ext cx="85725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42989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02, 2015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9</a:t>
            </a:fld>
            <a:endParaRPr lang="en-US"/>
          </a:p>
        </p:txBody>
      </p:sp>
      <p:grpSp>
        <p:nvGrpSpPr>
          <p:cNvPr id="5" name="Group 1"/>
          <p:cNvGrpSpPr>
            <a:grpSpLocks/>
          </p:cNvGrpSpPr>
          <p:nvPr/>
        </p:nvGrpSpPr>
        <p:grpSpPr bwMode="auto">
          <a:xfrm>
            <a:off x="792163" y="774700"/>
            <a:ext cx="7161212" cy="2012950"/>
            <a:chOff x="499" y="488"/>
            <a:chExt cx="4511" cy="1268"/>
          </a:xfrm>
        </p:grpSpPr>
        <p:sp>
          <p:nvSpPr>
            <p:cNvPr id="6" name="Text Box 2"/>
            <p:cNvSpPr txBox="1">
              <a:spLocks noChangeArrowheads="1"/>
            </p:cNvSpPr>
            <p:nvPr/>
          </p:nvSpPr>
          <p:spPr bwMode="auto">
            <a:xfrm>
              <a:off x="3663" y="488"/>
              <a:ext cx="321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1pPr>
              <a:lvl2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2pPr>
              <a:lvl3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3pPr>
              <a:lvl4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4pPr>
              <a:lvl5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5pPr>
              <a:lvl6pPr marL="25146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6pPr>
              <a:lvl7pPr marL="29718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7pPr>
              <a:lvl8pPr marL="34290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8pPr>
              <a:lvl9pPr marL="38862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9pPr>
            </a:lstStyle>
            <a:p>
              <a:pPr algn="ctr">
                <a:lnSpc>
                  <a:spcPct val="100000"/>
                </a:lnSpc>
                <a:buClrTx/>
                <a:buFontTx/>
                <a:buNone/>
              </a:pPr>
              <a:r>
                <a:rPr lang="it-IT" b="1">
                  <a:solidFill>
                    <a:srgbClr val="333399"/>
                  </a:solidFill>
                  <a:latin typeface="Times New Roman" charset="0"/>
                </a:rPr>
                <a:t>BH</a:t>
              </a:r>
            </a:p>
          </p:txBody>
        </p:sp>
        <p:grpSp>
          <p:nvGrpSpPr>
            <p:cNvPr id="7" name="Group 3"/>
            <p:cNvGrpSpPr>
              <a:grpSpLocks/>
            </p:cNvGrpSpPr>
            <p:nvPr/>
          </p:nvGrpSpPr>
          <p:grpSpPr bwMode="auto">
            <a:xfrm>
              <a:off x="850" y="737"/>
              <a:ext cx="4144" cy="1019"/>
              <a:chOff x="850" y="737"/>
              <a:chExt cx="4144" cy="1019"/>
            </a:xfrm>
          </p:grpSpPr>
          <p:pic>
            <p:nvPicPr>
              <p:cNvPr id="32" name="Picture 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4291"/>
              <a:stretch>
                <a:fillRect/>
              </a:stretch>
            </p:blipFill>
            <p:spPr bwMode="auto">
              <a:xfrm>
                <a:off x="1064" y="737"/>
                <a:ext cx="3930" cy="101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blipFill dpi="0" rotWithShape="0">
                      <a:blip/>
                      <a:srcRect b="14291"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sp>
            <p:nvSpPr>
              <p:cNvPr id="33" name="Rectangle 5"/>
              <p:cNvSpPr>
                <a:spLocks noChangeArrowheads="1"/>
              </p:cNvSpPr>
              <p:nvPr/>
            </p:nvSpPr>
            <p:spPr bwMode="auto">
              <a:xfrm>
                <a:off x="850" y="861"/>
                <a:ext cx="1769" cy="85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1217" y="488"/>
              <a:ext cx="50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1pPr>
              <a:lvl2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2pPr>
              <a:lvl3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3pPr>
              <a:lvl4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4pPr>
              <a:lvl5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5pPr>
              <a:lvl6pPr marL="25146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6pPr>
              <a:lvl7pPr marL="29718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7pPr>
              <a:lvl8pPr marL="34290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8pPr>
              <a:lvl9pPr marL="3886200" indent="-228600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rgbClr val="000000"/>
                  </a:solidFill>
                  <a:latin typeface="Arial" charset="0"/>
                  <a:ea typeface="ＭＳ Ｐゴシック" charset="0"/>
                  <a:cs typeface="Arial Unicode MS" charset="0"/>
                </a:defRPr>
              </a:lvl9pPr>
            </a:lstStyle>
            <a:p>
              <a:pPr algn="ctr">
                <a:lnSpc>
                  <a:spcPct val="100000"/>
                </a:lnSpc>
                <a:buClrTx/>
                <a:buFontTx/>
                <a:buNone/>
              </a:pPr>
              <a:r>
                <a:rPr lang="it-IT" b="1">
                  <a:solidFill>
                    <a:srgbClr val="FF0000"/>
                  </a:solidFill>
                  <a:latin typeface="Times New Roman" charset="0"/>
                </a:rPr>
                <a:t>DVCS</a:t>
              </a:r>
            </a:p>
          </p:txBody>
        </p:sp>
        <p:grpSp>
          <p:nvGrpSpPr>
            <p:cNvPr id="9" name="Group 7"/>
            <p:cNvGrpSpPr>
              <a:grpSpLocks/>
            </p:cNvGrpSpPr>
            <p:nvPr/>
          </p:nvGrpSpPr>
          <p:grpSpPr bwMode="auto">
            <a:xfrm>
              <a:off x="567" y="669"/>
              <a:ext cx="1915" cy="965"/>
              <a:chOff x="567" y="669"/>
              <a:chExt cx="1915" cy="965"/>
            </a:xfrm>
          </p:grpSpPr>
          <p:graphicFrame>
            <p:nvGraphicFramePr>
              <p:cNvPr id="12" name="Object 8"/>
              <p:cNvGraphicFramePr>
                <a:graphicFrameLocks noChangeAspect="1"/>
              </p:cNvGraphicFramePr>
              <p:nvPr/>
            </p:nvGraphicFramePr>
            <p:xfrm>
              <a:off x="2094" y="1563"/>
              <a:ext cx="36" cy="7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84488" r:id="rId4" imgW="73080" imgH="169200" progId="">
                      <p:embed/>
                    </p:oleObj>
                  </mc:Choice>
                  <mc:Fallback>
                    <p:oleObj r:id="rId4" imgW="73080" imgH="169200" progId="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094" y="1563"/>
                            <a:ext cx="36" cy="71"/>
                          </a:xfrm>
                          <a:prstGeom prst="rect">
                            <a:avLst/>
                          </a:prstGeom>
                          <a:noFill/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blipFill dpi="0" rotWithShape="0">
                                  <a:blip/>
                                  <a:srcRect/>
                                  <a:stretch>
                                    <a:fillRect/>
                                  </a:stretch>
                                </a:blipFill>
                              </a14:hiddenFill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rgbClr val="000000">
                                      <a:alpha val="74998"/>
                                    </a:srgb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3" name="Freeform 9"/>
              <p:cNvSpPr>
                <a:spLocks noChangeArrowheads="1"/>
              </p:cNvSpPr>
              <p:nvPr/>
            </p:nvSpPr>
            <p:spPr bwMode="auto">
              <a:xfrm flipV="1">
                <a:off x="1380" y="1213"/>
                <a:ext cx="363" cy="42"/>
              </a:xfrm>
              <a:custGeom>
                <a:avLst/>
                <a:gdLst>
                  <a:gd name="T0" fmla="*/ 0 w 777"/>
                  <a:gd name="T1" fmla="*/ 133 h 133"/>
                  <a:gd name="T2" fmla="*/ 201 w 777"/>
                  <a:gd name="T3" fmla="*/ 21 h 133"/>
                  <a:gd name="T4" fmla="*/ 777 w 777"/>
                  <a:gd name="T5" fmla="*/ 6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77" h="133">
                    <a:moveTo>
                      <a:pt x="0" y="133"/>
                    </a:moveTo>
                    <a:cubicBezTo>
                      <a:pt x="33" y="114"/>
                      <a:pt x="72" y="42"/>
                      <a:pt x="201" y="21"/>
                    </a:cubicBezTo>
                    <a:cubicBezTo>
                      <a:pt x="330" y="0"/>
                      <a:pt x="657" y="9"/>
                      <a:pt x="777" y="6"/>
                    </a:cubicBezTo>
                  </a:path>
                </a:pathLst>
              </a:custGeom>
              <a:noFill/>
              <a:ln w="19080" cap="sq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" name="Freeform 10"/>
              <p:cNvSpPr>
                <a:spLocks noChangeArrowheads="1"/>
              </p:cNvSpPr>
              <p:nvPr/>
            </p:nvSpPr>
            <p:spPr bwMode="auto">
              <a:xfrm rot="5400000">
                <a:off x="1452" y="1398"/>
                <a:ext cx="342" cy="57"/>
              </a:xfrm>
              <a:custGeom>
                <a:avLst/>
                <a:gdLst>
                  <a:gd name="T0" fmla="*/ 0 w 1875"/>
                  <a:gd name="T1" fmla="*/ 143 h 290"/>
                  <a:gd name="T2" fmla="*/ 53 w 1875"/>
                  <a:gd name="T3" fmla="*/ 143 h 290"/>
                  <a:gd name="T4" fmla="*/ 59 w 1875"/>
                  <a:gd name="T5" fmla="*/ 144 h 290"/>
                  <a:gd name="T6" fmla="*/ 102 w 1875"/>
                  <a:gd name="T7" fmla="*/ 239 h 290"/>
                  <a:gd name="T8" fmla="*/ 179 w 1875"/>
                  <a:gd name="T9" fmla="*/ 288 h 290"/>
                  <a:gd name="T10" fmla="*/ 258 w 1875"/>
                  <a:gd name="T11" fmla="*/ 239 h 290"/>
                  <a:gd name="T12" fmla="*/ 318 w 1875"/>
                  <a:gd name="T13" fmla="*/ 102 h 290"/>
                  <a:gd name="T14" fmla="*/ 285 w 1875"/>
                  <a:gd name="T15" fmla="*/ 2 h 290"/>
                  <a:gd name="T16" fmla="*/ 255 w 1875"/>
                  <a:gd name="T17" fmla="*/ 101 h 290"/>
                  <a:gd name="T18" fmla="*/ 314 w 1875"/>
                  <a:gd name="T19" fmla="*/ 240 h 290"/>
                  <a:gd name="T20" fmla="*/ 395 w 1875"/>
                  <a:gd name="T21" fmla="*/ 290 h 290"/>
                  <a:gd name="T22" fmla="*/ 476 w 1875"/>
                  <a:gd name="T23" fmla="*/ 237 h 290"/>
                  <a:gd name="T24" fmla="*/ 531 w 1875"/>
                  <a:gd name="T25" fmla="*/ 98 h 290"/>
                  <a:gd name="T26" fmla="*/ 498 w 1875"/>
                  <a:gd name="T27" fmla="*/ 2 h 290"/>
                  <a:gd name="T28" fmla="*/ 468 w 1875"/>
                  <a:gd name="T29" fmla="*/ 98 h 290"/>
                  <a:gd name="T30" fmla="*/ 524 w 1875"/>
                  <a:gd name="T31" fmla="*/ 236 h 290"/>
                  <a:gd name="T32" fmla="*/ 605 w 1875"/>
                  <a:gd name="T33" fmla="*/ 290 h 290"/>
                  <a:gd name="T34" fmla="*/ 689 w 1875"/>
                  <a:gd name="T35" fmla="*/ 236 h 290"/>
                  <a:gd name="T36" fmla="*/ 747 w 1875"/>
                  <a:gd name="T37" fmla="*/ 95 h 290"/>
                  <a:gd name="T38" fmla="*/ 714 w 1875"/>
                  <a:gd name="T39" fmla="*/ 0 h 290"/>
                  <a:gd name="T40" fmla="*/ 681 w 1875"/>
                  <a:gd name="T41" fmla="*/ 98 h 290"/>
                  <a:gd name="T42" fmla="*/ 738 w 1875"/>
                  <a:gd name="T43" fmla="*/ 234 h 290"/>
                  <a:gd name="T44" fmla="*/ 822 w 1875"/>
                  <a:gd name="T45" fmla="*/ 290 h 290"/>
                  <a:gd name="T46" fmla="*/ 905 w 1875"/>
                  <a:gd name="T47" fmla="*/ 237 h 290"/>
                  <a:gd name="T48" fmla="*/ 962 w 1875"/>
                  <a:gd name="T49" fmla="*/ 99 h 290"/>
                  <a:gd name="T50" fmla="*/ 927 w 1875"/>
                  <a:gd name="T51" fmla="*/ 2 h 290"/>
                  <a:gd name="T52" fmla="*/ 896 w 1875"/>
                  <a:gd name="T53" fmla="*/ 99 h 290"/>
                  <a:gd name="T54" fmla="*/ 956 w 1875"/>
                  <a:gd name="T55" fmla="*/ 239 h 290"/>
                  <a:gd name="T56" fmla="*/ 1035 w 1875"/>
                  <a:gd name="T57" fmla="*/ 288 h 290"/>
                  <a:gd name="T58" fmla="*/ 1118 w 1875"/>
                  <a:gd name="T59" fmla="*/ 237 h 290"/>
                  <a:gd name="T60" fmla="*/ 1175 w 1875"/>
                  <a:gd name="T61" fmla="*/ 101 h 290"/>
                  <a:gd name="T62" fmla="*/ 1142 w 1875"/>
                  <a:gd name="T63" fmla="*/ 2 h 290"/>
                  <a:gd name="T64" fmla="*/ 1109 w 1875"/>
                  <a:gd name="T65" fmla="*/ 99 h 290"/>
                  <a:gd name="T66" fmla="*/ 1169 w 1875"/>
                  <a:gd name="T67" fmla="*/ 240 h 290"/>
                  <a:gd name="T68" fmla="*/ 1250 w 1875"/>
                  <a:gd name="T69" fmla="*/ 288 h 290"/>
                  <a:gd name="T70" fmla="*/ 1331 w 1875"/>
                  <a:gd name="T71" fmla="*/ 239 h 290"/>
                  <a:gd name="T72" fmla="*/ 1394 w 1875"/>
                  <a:gd name="T73" fmla="*/ 102 h 290"/>
                  <a:gd name="T74" fmla="*/ 1359 w 1875"/>
                  <a:gd name="T75" fmla="*/ 3 h 290"/>
                  <a:gd name="T76" fmla="*/ 1326 w 1875"/>
                  <a:gd name="T77" fmla="*/ 101 h 290"/>
                  <a:gd name="T78" fmla="*/ 1385 w 1875"/>
                  <a:gd name="T79" fmla="*/ 239 h 290"/>
                  <a:gd name="T80" fmla="*/ 1464 w 1875"/>
                  <a:gd name="T81" fmla="*/ 290 h 290"/>
                  <a:gd name="T82" fmla="*/ 1547 w 1875"/>
                  <a:gd name="T83" fmla="*/ 240 h 290"/>
                  <a:gd name="T84" fmla="*/ 1602 w 1875"/>
                  <a:gd name="T85" fmla="*/ 101 h 290"/>
                  <a:gd name="T86" fmla="*/ 1574 w 1875"/>
                  <a:gd name="T87" fmla="*/ 3 h 290"/>
                  <a:gd name="T88" fmla="*/ 1538 w 1875"/>
                  <a:gd name="T89" fmla="*/ 99 h 290"/>
                  <a:gd name="T90" fmla="*/ 1598 w 1875"/>
                  <a:gd name="T91" fmla="*/ 240 h 290"/>
                  <a:gd name="T92" fmla="*/ 1680 w 1875"/>
                  <a:gd name="T93" fmla="*/ 290 h 290"/>
                  <a:gd name="T94" fmla="*/ 1757 w 1875"/>
                  <a:gd name="T95" fmla="*/ 240 h 290"/>
                  <a:gd name="T96" fmla="*/ 1796 w 1875"/>
                  <a:gd name="T97" fmla="*/ 146 h 290"/>
                  <a:gd name="T98" fmla="*/ 1806 w 1875"/>
                  <a:gd name="T99" fmla="*/ 146 h 290"/>
                  <a:gd name="T100" fmla="*/ 1875 w 1875"/>
                  <a:gd name="T101" fmla="*/ 144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875" h="290">
                    <a:moveTo>
                      <a:pt x="0" y="143"/>
                    </a:moveTo>
                    <a:cubicBezTo>
                      <a:pt x="9" y="143"/>
                      <a:pt x="43" y="143"/>
                      <a:pt x="53" y="143"/>
                    </a:cubicBezTo>
                    <a:cubicBezTo>
                      <a:pt x="63" y="143"/>
                      <a:pt x="51" y="128"/>
                      <a:pt x="59" y="144"/>
                    </a:cubicBezTo>
                    <a:cubicBezTo>
                      <a:pt x="67" y="160"/>
                      <a:pt x="82" y="215"/>
                      <a:pt x="102" y="239"/>
                    </a:cubicBezTo>
                    <a:cubicBezTo>
                      <a:pt x="122" y="263"/>
                      <a:pt x="153" y="288"/>
                      <a:pt x="179" y="288"/>
                    </a:cubicBezTo>
                    <a:cubicBezTo>
                      <a:pt x="205" y="288"/>
                      <a:pt x="235" y="270"/>
                      <a:pt x="258" y="239"/>
                    </a:cubicBezTo>
                    <a:cubicBezTo>
                      <a:pt x="281" y="208"/>
                      <a:pt x="314" y="141"/>
                      <a:pt x="318" y="102"/>
                    </a:cubicBezTo>
                    <a:cubicBezTo>
                      <a:pt x="322" y="63"/>
                      <a:pt x="295" y="2"/>
                      <a:pt x="285" y="2"/>
                    </a:cubicBezTo>
                    <a:cubicBezTo>
                      <a:pt x="275" y="2"/>
                      <a:pt x="250" y="61"/>
                      <a:pt x="255" y="101"/>
                    </a:cubicBezTo>
                    <a:cubicBezTo>
                      <a:pt x="260" y="141"/>
                      <a:pt x="291" y="208"/>
                      <a:pt x="314" y="240"/>
                    </a:cubicBezTo>
                    <a:cubicBezTo>
                      <a:pt x="337" y="272"/>
                      <a:pt x="368" y="290"/>
                      <a:pt x="395" y="290"/>
                    </a:cubicBezTo>
                    <a:cubicBezTo>
                      <a:pt x="422" y="290"/>
                      <a:pt x="453" y="269"/>
                      <a:pt x="476" y="237"/>
                    </a:cubicBezTo>
                    <a:cubicBezTo>
                      <a:pt x="499" y="205"/>
                      <a:pt x="527" y="137"/>
                      <a:pt x="531" y="98"/>
                    </a:cubicBezTo>
                    <a:cubicBezTo>
                      <a:pt x="535" y="59"/>
                      <a:pt x="508" y="2"/>
                      <a:pt x="498" y="2"/>
                    </a:cubicBezTo>
                    <a:cubicBezTo>
                      <a:pt x="488" y="2"/>
                      <a:pt x="464" y="59"/>
                      <a:pt x="468" y="98"/>
                    </a:cubicBezTo>
                    <a:cubicBezTo>
                      <a:pt x="472" y="137"/>
                      <a:pt x="501" y="204"/>
                      <a:pt x="524" y="236"/>
                    </a:cubicBezTo>
                    <a:cubicBezTo>
                      <a:pt x="547" y="268"/>
                      <a:pt x="578" y="290"/>
                      <a:pt x="605" y="290"/>
                    </a:cubicBezTo>
                    <a:cubicBezTo>
                      <a:pt x="632" y="290"/>
                      <a:pt x="665" y="268"/>
                      <a:pt x="689" y="236"/>
                    </a:cubicBezTo>
                    <a:cubicBezTo>
                      <a:pt x="713" y="204"/>
                      <a:pt x="743" y="134"/>
                      <a:pt x="747" y="95"/>
                    </a:cubicBezTo>
                    <a:cubicBezTo>
                      <a:pt x="751" y="56"/>
                      <a:pt x="725" y="0"/>
                      <a:pt x="714" y="0"/>
                    </a:cubicBezTo>
                    <a:cubicBezTo>
                      <a:pt x="703" y="0"/>
                      <a:pt x="677" y="59"/>
                      <a:pt x="681" y="98"/>
                    </a:cubicBezTo>
                    <a:cubicBezTo>
                      <a:pt x="685" y="137"/>
                      <a:pt x="715" y="202"/>
                      <a:pt x="738" y="234"/>
                    </a:cubicBezTo>
                    <a:cubicBezTo>
                      <a:pt x="761" y="266"/>
                      <a:pt x="794" y="290"/>
                      <a:pt x="822" y="290"/>
                    </a:cubicBezTo>
                    <a:cubicBezTo>
                      <a:pt x="850" y="290"/>
                      <a:pt x="882" y="269"/>
                      <a:pt x="905" y="237"/>
                    </a:cubicBezTo>
                    <a:cubicBezTo>
                      <a:pt x="928" y="205"/>
                      <a:pt x="958" y="138"/>
                      <a:pt x="962" y="99"/>
                    </a:cubicBezTo>
                    <a:cubicBezTo>
                      <a:pt x="966" y="60"/>
                      <a:pt x="938" y="2"/>
                      <a:pt x="927" y="2"/>
                    </a:cubicBezTo>
                    <a:cubicBezTo>
                      <a:pt x="916" y="2"/>
                      <a:pt x="891" y="60"/>
                      <a:pt x="896" y="99"/>
                    </a:cubicBezTo>
                    <a:cubicBezTo>
                      <a:pt x="901" y="138"/>
                      <a:pt x="933" y="208"/>
                      <a:pt x="956" y="239"/>
                    </a:cubicBezTo>
                    <a:cubicBezTo>
                      <a:pt x="979" y="270"/>
                      <a:pt x="1008" y="288"/>
                      <a:pt x="1035" y="288"/>
                    </a:cubicBezTo>
                    <a:cubicBezTo>
                      <a:pt x="1062" y="288"/>
                      <a:pt x="1095" y="268"/>
                      <a:pt x="1118" y="237"/>
                    </a:cubicBezTo>
                    <a:cubicBezTo>
                      <a:pt x="1141" y="206"/>
                      <a:pt x="1171" y="140"/>
                      <a:pt x="1175" y="101"/>
                    </a:cubicBezTo>
                    <a:cubicBezTo>
                      <a:pt x="1179" y="62"/>
                      <a:pt x="1153" y="2"/>
                      <a:pt x="1142" y="2"/>
                    </a:cubicBezTo>
                    <a:cubicBezTo>
                      <a:pt x="1131" y="2"/>
                      <a:pt x="1105" y="59"/>
                      <a:pt x="1109" y="99"/>
                    </a:cubicBezTo>
                    <a:cubicBezTo>
                      <a:pt x="1113" y="139"/>
                      <a:pt x="1146" y="209"/>
                      <a:pt x="1169" y="240"/>
                    </a:cubicBezTo>
                    <a:cubicBezTo>
                      <a:pt x="1192" y="271"/>
                      <a:pt x="1223" y="288"/>
                      <a:pt x="1250" y="288"/>
                    </a:cubicBezTo>
                    <a:cubicBezTo>
                      <a:pt x="1277" y="288"/>
                      <a:pt x="1307" y="270"/>
                      <a:pt x="1331" y="239"/>
                    </a:cubicBezTo>
                    <a:cubicBezTo>
                      <a:pt x="1355" y="208"/>
                      <a:pt x="1389" y="141"/>
                      <a:pt x="1394" y="102"/>
                    </a:cubicBezTo>
                    <a:cubicBezTo>
                      <a:pt x="1399" y="63"/>
                      <a:pt x="1370" y="3"/>
                      <a:pt x="1359" y="3"/>
                    </a:cubicBezTo>
                    <a:cubicBezTo>
                      <a:pt x="1348" y="3"/>
                      <a:pt x="1322" y="62"/>
                      <a:pt x="1326" y="101"/>
                    </a:cubicBezTo>
                    <a:cubicBezTo>
                      <a:pt x="1330" y="140"/>
                      <a:pt x="1362" y="207"/>
                      <a:pt x="1385" y="239"/>
                    </a:cubicBezTo>
                    <a:cubicBezTo>
                      <a:pt x="1408" y="271"/>
                      <a:pt x="1437" y="290"/>
                      <a:pt x="1464" y="290"/>
                    </a:cubicBezTo>
                    <a:cubicBezTo>
                      <a:pt x="1491" y="290"/>
                      <a:pt x="1524" y="272"/>
                      <a:pt x="1547" y="240"/>
                    </a:cubicBezTo>
                    <a:cubicBezTo>
                      <a:pt x="1570" y="208"/>
                      <a:pt x="1598" y="140"/>
                      <a:pt x="1602" y="101"/>
                    </a:cubicBezTo>
                    <a:cubicBezTo>
                      <a:pt x="1606" y="62"/>
                      <a:pt x="1585" y="3"/>
                      <a:pt x="1574" y="3"/>
                    </a:cubicBezTo>
                    <a:cubicBezTo>
                      <a:pt x="1563" y="3"/>
                      <a:pt x="1534" y="60"/>
                      <a:pt x="1538" y="99"/>
                    </a:cubicBezTo>
                    <a:cubicBezTo>
                      <a:pt x="1542" y="138"/>
                      <a:pt x="1574" y="208"/>
                      <a:pt x="1598" y="240"/>
                    </a:cubicBezTo>
                    <a:cubicBezTo>
                      <a:pt x="1622" y="272"/>
                      <a:pt x="1654" y="290"/>
                      <a:pt x="1680" y="290"/>
                    </a:cubicBezTo>
                    <a:cubicBezTo>
                      <a:pt x="1706" y="290"/>
                      <a:pt x="1738" y="264"/>
                      <a:pt x="1757" y="240"/>
                    </a:cubicBezTo>
                    <a:cubicBezTo>
                      <a:pt x="1776" y="216"/>
                      <a:pt x="1788" y="162"/>
                      <a:pt x="1796" y="146"/>
                    </a:cubicBezTo>
                    <a:cubicBezTo>
                      <a:pt x="1804" y="130"/>
                      <a:pt x="1793" y="146"/>
                      <a:pt x="1806" y="146"/>
                    </a:cubicBezTo>
                    <a:cubicBezTo>
                      <a:pt x="1819" y="146"/>
                      <a:pt x="1861" y="144"/>
                      <a:pt x="1875" y="144"/>
                    </a:cubicBezTo>
                  </a:path>
                </a:pathLst>
              </a:custGeom>
              <a:noFill/>
              <a:ln w="19080" cap="sq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Freeform 11"/>
              <p:cNvSpPr>
                <a:spLocks noChangeArrowheads="1"/>
              </p:cNvSpPr>
              <p:nvPr/>
            </p:nvSpPr>
            <p:spPr bwMode="auto">
              <a:xfrm rot="5400000">
                <a:off x="1533" y="1295"/>
                <a:ext cx="342" cy="58"/>
              </a:xfrm>
              <a:custGeom>
                <a:avLst/>
                <a:gdLst>
                  <a:gd name="T0" fmla="*/ 0 w 1875"/>
                  <a:gd name="T1" fmla="*/ 143 h 290"/>
                  <a:gd name="T2" fmla="*/ 53 w 1875"/>
                  <a:gd name="T3" fmla="*/ 143 h 290"/>
                  <a:gd name="T4" fmla="*/ 59 w 1875"/>
                  <a:gd name="T5" fmla="*/ 144 h 290"/>
                  <a:gd name="T6" fmla="*/ 102 w 1875"/>
                  <a:gd name="T7" fmla="*/ 239 h 290"/>
                  <a:gd name="T8" fmla="*/ 179 w 1875"/>
                  <a:gd name="T9" fmla="*/ 288 h 290"/>
                  <a:gd name="T10" fmla="*/ 258 w 1875"/>
                  <a:gd name="T11" fmla="*/ 239 h 290"/>
                  <a:gd name="T12" fmla="*/ 318 w 1875"/>
                  <a:gd name="T13" fmla="*/ 102 h 290"/>
                  <a:gd name="T14" fmla="*/ 285 w 1875"/>
                  <a:gd name="T15" fmla="*/ 2 h 290"/>
                  <a:gd name="T16" fmla="*/ 255 w 1875"/>
                  <a:gd name="T17" fmla="*/ 101 h 290"/>
                  <a:gd name="T18" fmla="*/ 314 w 1875"/>
                  <a:gd name="T19" fmla="*/ 240 h 290"/>
                  <a:gd name="T20" fmla="*/ 395 w 1875"/>
                  <a:gd name="T21" fmla="*/ 290 h 290"/>
                  <a:gd name="T22" fmla="*/ 476 w 1875"/>
                  <a:gd name="T23" fmla="*/ 237 h 290"/>
                  <a:gd name="T24" fmla="*/ 531 w 1875"/>
                  <a:gd name="T25" fmla="*/ 98 h 290"/>
                  <a:gd name="T26" fmla="*/ 498 w 1875"/>
                  <a:gd name="T27" fmla="*/ 2 h 290"/>
                  <a:gd name="T28" fmla="*/ 468 w 1875"/>
                  <a:gd name="T29" fmla="*/ 98 h 290"/>
                  <a:gd name="T30" fmla="*/ 524 w 1875"/>
                  <a:gd name="T31" fmla="*/ 236 h 290"/>
                  <a:gd name="T32" fmla="*/ 605 w 1875"/>
                  <a:gd name="T33" fmla="*/ 290 h 290"/>
                  <a:gd name="T34" fmla="*/ 689 w 1875"/>
                  <a:gd name="T35" fmla="*/ 236 h 290"/>
                  <a:gd name="T36" fmla="*/ 747 w 1875"/>
                  <a:gd name="T37" fmla="*/ 95 h 290"/>
                  <a:gd name="T38" fmla="*/ 714 w 1875"/>
                  <a:gd name="T39" fmla="*/ 0 h 290"/>
                  <a:gd name="T40" fmla="*/ 681 w 1875"/>
                  <a:gd name="T41" fmla="*/ 98 h 290"/>
                  <a:gd name="T42" fmla="*/ 738 w 1875"/>
                  <a:gd name="T43" fmla="*/ 234 h 290"/>
                  <a:gd name="T44" fmla="*/ 822 w 1875"/>
                  <a:gd name="T45" fmla="*/ 290 h 290"/>
                  <a:gd name="T46" fmla="*/ 905 w 1875"/>
                  <a:gd name="T47" fmla="*/ 237 h 290"/>
                  <a:gd name="T48" fmla="*/ 962 w 1875"/>
                  <a:gd name="T49" fmla="*/ 99 h 290"/>
                  <a:gd name="T50" fmla="*/ 927 w 1875"/>
                  <a:gd name="T51" fmla="*/ 2 h 290"/>
                  <a:gd name="T52" fmla="*/ 896 w 1875"/>
                  <a:gd name="T53" fmla="*/ 99 h 290"/>
                  <a:gd name="T54" fmla="*/ 956 w 1875"/>
                  <a:gd name="T55" fmla="*/ 239 h 290"/>
                  <a:gd name="T56" fmla="*/ 1035 w 1875"/>
                  <a:gd name="T57" fmla="*/ 288 h 290"/>
                  <a:gd name="T58" fmla="*/ 1118 w 1875"/>
                  <a:gd name="T59" fmla="*/ 237 h 290"/>
                  <a:gd name="T60" fmla="*/ 1175 w 1875"/>
                  <a:gd name="T61" fmla="*/ 101 h 290"/>
                  <a:gd name="T62" fmla="*/ 1142 w 1875"/>
                  <a:gd name="T63" fmla="*/ 2 h 290"/>
                  <a:gd name="T64" fmla="*/ 1109 w 1875"/>
                  <a:gd name="T65" fmla="*/ 99 h 290"/>
                  <a:gd name="T66" fmla="*/ 1169 w 1875"/>
                  <a:gd name="T67" fmla="*/ 240 h 290"/>
                  <a:gd name="T68" fmla="*/ 1250 w 1875"/>
                  <a:gd name="T69" fmla="*/ 288 h 290"/>
                  <a:gd name="T70" fmla="*/ 1331 w 1875"/>
                  <a:gd name="T71" fmla="*/ 239 h 290"/>
                  <a:gd name="T72" fmla="*/ 1394 w 1875"/>
                  <a:gd name="T73" fmla="*/ 102 h 290"/>
                  <a:gd name="T74" fmla="*/ 1359 w 1875"/>
                  <a:gd name="T75" fmla="*/ 3 h 290"/>
                  <a:gd name="T76" fmla="*/ 1326 w 1875"/>
                  <a:gd name="T77" fmla="*/ 101 h 290"/>
                  <a:gd name="T78" fmla="*/ 1385 w 1875"/>
                  <a:gd name="T79" fmla="*/ 239 h 290"/>
                  <a:gd name="T80" fmla="*/ 1464 w 1875"/>
                  <a:gd name="T81" fmla="*/ 290 h 290"/>
                  <a:gd name="T82" fmla="*/ 1547 w 1875"/>
                  <a:gd name="T83" fmla="*/ 240 h 290"/>
                  <a:gd name="T84" fmla="*/ 1602 w 1875"/>
                  <a:gd name="T85" fmla="*/ 101 h 290"/>
                  <a:gd name="T86" fmla="*/ 1574 w 1875"/>
                  <a:gd name="T87" fmla="*/ 3 h 290"/>
                  <a:gd name="T88" fmla="*/ 1538 w 1875"/>
                  <a:gd name="T89" fmla="*/ 99 h 290"/>
                  <a:gd name="T90" fmla="*/ 1598 w 1875"/>
                  <a:gd name="T91" fmla="*/ 240 h 290"/>
                  <a:gd name="T92" fmla="*/ 1680 w 1875"/>
                  <a:gd name="T93" fmla="*/ 290 h 290"/>
                  <a:gd name="T94" fmla="*/ 1757 w 1875"/>
                  <a:gd name="T95" fmla="*/ 240 h 290"/>
                  <a:gd name="T96" fmla="*/ 1796 w 1875"/>
                  <a:gd name="T97" fmla="*/ 146 h 290"/>
                  <a:gd name="T98" fmla="*/ 1806 w 1875"/>
                  <a:gd name="T99" fmla="*/ 146 h 290"/>
                  <a:gd name="T100" fmla="*/ 1875 w 1875"/>
                  <a:gd name="T101" fmla="*/ 144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875" h="290">
                    <a:moveTo>
                      <a:pt x="0" y="143"/>
                    </a:moveTo>
                    <a:cubicBezTo>
                      <a:pt x="9" y="143"/>
                      <a:pt x="43" y="143"/>
                      <a:pt x="53" y="143"/>
                    </a:cubicBezTo>
                    <a:cubicBezTo>
                      <a:pt x="63" y="143"/>
                      <a:pt x="51" y="128"/>
                      <a:pt x="59" y="144"/>
                    </a:cubicBezTo>
                    <a:cubicBezTo>
                      <a:pt x="67" y="160"/>
                      <a:pt x="82" y="215"/>
                      <a:pt x="102" y="239"/>
                    </a:cubicBezTo>
                    <a:cubicBezTo>
                      <a:pt x="122" y="263"/>
                      <a:pt x="153" y="288"/>
                      <a:pt x="179" y="288"/>
                    </a:cubicBezTo>
                    <a:cubicBezTo>
                      <a:pt x="205" y="288"/>
                      <a:pt x="235" y="270"/>
                      <a:pt x="258" y="239"/>
                    </a:cubicBezTo>
                    <a:cubicBezTo>
                      <a:pt x="281" y="208"/>
                      <a:pt x="314" y="141"/>
                      <a:pt x="318" y="102"/>
                    </a:cubicBezTo>
                    <a:cubicBezTo>
                      <a:pt x="322" y="63"/>
                      <a:pt x="295" y="2"/>
                      <a:pt x="285" y="2"/>
                    </a:cubicBezTo>
                    <a:cubicBezTo>
                      <a:pt x="275" y="2"/>
                      <a:pt x="250" y="61"/>
                      <a:pt x="255" y="101"/>
                    </a:cubicBezTo>
                    <a:cubicBezTo>
                      <a:pt x="260" y="141"/>
                      <a:pt x="291" y="208"/>
                      <a:pt x="314" y="240"/>
                    </a:cubicBezTo>
                    <a:cubicBezTo>
                      <a:pt x="337" y="272"/>
                      <a:pt x="368" y="290"/>
                      <a:pt x="395" y="290"/>
                    </a:cubicBezTo>
                    <a:cubicBezTo>
                      <a:pt x="422" y="290"/>
                      <a:pt x="453" y="269"/>
                      <a:pt x="476" y="237"/>
                    </a:cubicBezTo>
                    <a:cubicBezTo>
                      <a:pt x="499" y="205"/>
                      <a:pt x="527" y="137"/>
                      <a:pt x="531" y="98"/>
                    </a:cubicBezTo>
                    <a:cubicBezTo>
                      <a:pt x="535" y="59"/>
                      <a:pt x="508" y="2"/>
                      <a:pt x="498" y="2"/>
                    </a:cubicBezTo>
                    <a:cubicBezTo>
                      <a:pt x="488" y="2"/>
                      <a:pt x="464" y="59"/>
                      <a:pt x="468" y="98"/>
                    </a:cubicBezTo>
                    <a:cubicBezTo>
                      <a:pt x="472" y="137"/>
                      <a:pt x="501" y="204"/>
                      <a:pt x="524" y="236"/>
                    </a:cubicBezTo>
                    <a:cubicBezTo>
                      <a:pt x="547" y="268"/>
                      <a:pt x="578" y="290"/>
                      <a:pt x="605" y="290"/>
                    </a:cubicBezTo>
                    <a:cubicBezTo>
                      <a:pt x="632" y="290"/>
                      <a:pt x="665" y="268"/>
                      <a:pt x="689" y="236"/>
                    </a:cubicBezTo>
                    <a:cubicBezTo>
                      <a:pt x="713" y="204"/>
                      <a:pt x="743" y="134"/>
                      <a:pt x="747" y="95"/>
                    </a:cubicBezTo>
                    <a:cubicBezTo>
                      <a:pt x="751" y="56"/>
                      <a:pt x="725" y="0"/>
                      <a:pt x="714" y="0"/>
                    </a:cubicBezTo>
                    <a:cubicBezTo>
                      <a:pt x="703" y="0"/>
                      <a:pt x="677" y="59"/>
                      <a:pt x="681" y="98"/>
                    </a:cubicBezTo>
                    <a:cubicBezTo>
                      <a:pt x="685" y="137"/>
                      <a:pt x="715" y="202"/>
                      <a:pt x="738" y="234"/>
                    </a:cubicBezTo>
                    <a:cubicBezTo>
                      <a:pt x="761" y="266"/>
                      <a:pt x="794" y="290"/>
                      <a:pt x="822" y="290"/>
                    </a:cubicBezTo>
                    <a:cubicBezTo>
                      <a:pt x="850" y="290"/>
                      <a:pt x="882" y="269"/>
                      <a:pt x="905" y="237"/>
                    </a:cubicBezTo>
                    <a:cubicBezTo>
                      <a:pt x="928" y="205"/>
                      <a:pt x="958" y="138"/>
                      <a:pt x="962" y="99"/>
                    </a:cubicBezTo>
                    <a:cubicBezTo>
                      <a:pt x="966" y="60"/>
                      <a:pt x="938" y="2"/>
                      <a:pt x="927" y="2"/>
                    </a:cubicBezTo>
                    <a:cubicBezTo>
                      <a:pt x="916" y="2"/>
                      <a:pt x="891" y="60"/>
                      <a:pt x="896" y="99"/>
                    </a:cubicBezTo>
                    <a:cubicBezTo>
                      <a:pt x="901" y="138"/>
                      <a:pt x="933" y="208"/>
                      <a:pt x="956" y="239"/>
                    </a:cubicBezTo>
                    <a:cubicBezTo>
                      <a:pt x="979" y="270"/>
                      <a:pt x="1008" y="288"/>
                      <a:pt x="1035" y="288"/>
                    </a:cubicBezTo>
                    <a:cubicBezTo>
                      <a:pt x="1062" y="288"/>
                      <a:pt x="1095" y="268"/>
                      <a:pt x="1118" y="237"/>
                    </a:cubicBezTo>
                    <a:cubicBezTo>
                      <a:pt x="1141" y="206"/>
                      <a:pt x="1171" y="140"/>
                      <a:pt x="1175" y="101"/>
                    </a:cubicBezTo>
                    <a:cubicBezTo>
                      <a:pt x="1179" y="62"/>
                      <a:pt x="1153" y="2"/>
                      <a:pt x="1142" y="2"/>
                    </a:cubicBezTo>
                    <a:cubicBezTo>
                      <a:pt x="1131" y="2"/>
                      <a:pt x="1105" y="59"/>
                      <a:pt x="1109" y="99"/>
                    </a:cubicBezTo>
                    <a:cubicBezTo>
                      <a:pt x="1113" y="139"/>
                      <a:pt x="1146" y="209"/>
                      <a:pt x="1169" y="240"/>
                    </a:cubicBezTo>
                    <a:cubicBezTo>
                      <a:pt x="1192" y="271"/>
                      <a:pt x="1223" y="288"/>
                      <a:pt x="1250" y="288"/>
                    </a:cubicBezTo>
                    <a:cubicBezTo>
                      <a:pt x="1277" y="288"/>
                      <a:pt x="1307" y="270"/>
                      <a:pt x="1331" y="239"/>
                    </a:cubicBezTo>
                    <a:cubicBezTo>
                      <a:pt x="1355" y="208"/>
                      <a:pt x="1389" y="141"/>
                      <a:pt x="1394" y="102"/>
                    </a:cubicBezTo>
                    <a:cubicBezTo>
                      <a:pt x="1399" y="63"/>
                      <a:pt x="1370" y="3"/>
                      <a:pt x="1359" y="3"/>
                    </a:cubicBezTo>
                    <a:cubicBezTo>
                      <a:pt x="1348" y="3"/>
                      <a:pt x="1322" y="62"/>
                      <a:pt x="1326" y="101"/>
                    </a:cubicBezTo>
                    <a:cubicBezTo>
                      <a:pt x="1330" y="140"/>
                      <a:pt x="1362" y="207"/>
                      <a:pt x="1385" y="239"/>
                    </a:cubicBezTo>
                    <a:cubicBezTo>
                      <a:pt x="1408" y="271"/>
                      <a:pt x="1437" y="290"/>
                      <a:pt x="1464" y="290"/>
                    </a:cubicBezTo>
                    <a:cubicBezTo>
                      <a:pt x="1491" y="290"/>
                      <a:pt x="1524" y="272"/>
                      <a:pt x="1547" y="240"/>
                    </a:cubicBezTo>
                    <a:cubicBezTo>
                      <a:pt x="1570" y="208"/>
                      <a:pt x="1598" y="140"/>
                      <a:pt x="1602" y="101"/>
                    </a:cubicBezTo>
                    <a:cubicBezTo>
                      <a:pt x="1606" y="62"/>
                      <a:pt x="1585" y="3"/>
                      <a:pt x="1574" y="3"/>
                    </a:cubicBezTo>
                    <a:cubicBezTo>
                      <a:pt x="1563" y="3"/>
                      <a:pt x="1534" y="60"/>
                      <a:pt x="1538" y="99"/>
                    </a:cubicBezTo>
                    <a:cubicBezTo>
                      <a:pt x="1542" y="138"/>
                      <a:pt x="1574" y="208"/>
                      <a:pt x="1598" y="240"/>
                    </a:cubicBezTo>
                    <a:cubicBezTo>
                      <a:pt x="1622" y="272"/>
                      <a:pt x="1654" y="290"/>
                      <a:pt x="1680" y="290"/>
                    </a:cubicBezTo>
                    <a:cubicBezTo>
                      <a:pt x="1706" y="290"/>
                      <a:pt x="1738" y="264"/>
                      <a:pt x="1757" y="240"/>
                    </a:cubicBezTo>
                    <a:cubicBezTo>
                      <a:pt x="1776" y="216"/>
                      <a:pt x="1788" y="162"/>
                      <a:pt x="1796" y="146"/>
                    </a:cubicBezTo>
                    <a:cubicBezTo>
                      <a:pt x="1804" y="130"/>
                      <a:pt x="1793" y="146"/>
                      <a:pt x="1806" y="146"/>
                    </a:cubicBezTo>
                    <a:cubicBezTo>
                      <a:pt x="1819" y="146"/>
                      <a:pt x="1861" y="144"/>
                      <a:pt x="1875" y="144"/>
                    </a:cubicBezTo>
                  </a:path>
                </a:pathLst>
              </a:custGeom>
              <a:noFill/>
              <a:ln w="19080" cap="sq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" name="Line 12"/>
              <p:cNvSpPr>
                <a:spLocks noChangeShapeType="1"/>
              </p:cNvSpPr>
              <p:nvPr/>
            </p:nvSpPr>
            <p:spPr bwMode="auto">
              <a:xfrm flipV="1">
                <a:off x="1157" y="1526"/>
                <a:ext cx="393" cy="44"/>
              </a:xfrm>
              <a:prstGeom prst="line">
                <a:avLst/>
              </a:prstGeom>
              <a:noFill/>
              <a:ln w="9360" cap="sq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" name="Line 13"/>
              <p:cNvSpPr>
                <a:spLocks noChangeShapeType="1"/>
              </p:cNvSpPr>
              <p:nvPr/>
            </p:nvSpPr>
            <p:spPr bwMode="auto">
              <a:xfrm>
                <a:off x="1744" y="1529"/>
                <a:ext cx="351" cy="35"/>
              </a:xfrm>
              <a:prstGeom prst="line">
                <a:avLst/>
              </a:prstGeom>
              <a:noFill/>
              <a:ln w="9360" cap="sq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" name="Oval 14"/>
              <p:cNvSpPr>
                <a:spLocks noChangeArrowheads="1"/>
              </p:cNvSpPr>
              <p:nvPr/>
            </p:nvSpPr>
            <p:spPr bwMode="auto">
              <a:xfrm>
                <a:off x="1547" y="1455"/>
                <a:ext cx="195" cy="177"/>
              </a:xfrm>
              <a:prstGeom prst="ellipse">
                <a:avLst/>
              </a:prstGeom>
              <a:solidFill>
                <a:srgbClr val="FFFFFF"/>
              </a:solidFill>
              <a:ln w="9360" cap="sq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" name="Text Box 15"/>
              <p:cNvSpPr txBox="1">
                <a:spLocks noChangeArrowheads="1"/>
              </p:cNvSpPr>
              <p:nvPr/>
            </p:nvSpPr>
            <p:spPr bwMode="auto">
              <a:xfrm>
                <a:off x="1017" y="1429"/>
                <a:ext cx="211" cy="1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1pPr>
                <a:lvl2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2pPr>
                <a:lvl3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3pPr>
                <a:lvl4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4pPr>
                <a:lvl5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5pPr>
                <a:lvl6pPr marL="25146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6pPr>
                <a:lvl7pPr marL="29718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7pPr>
                <a:lvl8pPr marL="34290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8pPr>
                <a:lvl9pPr marL="38862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9pPr>
              </a:lstStyle>
              <a:p>
                <a:pPr algn="ctr">
                  <a:buClrTx/>
                  <a:buFontTx/>
                  <a:buNone/>
                </a:pPr>
                <a:r>
                  <a:rPr lang="it-IT" sz="2000" b="1"/>
                  <a:t>p</a:t>
                </a:r>
              </a:p>
            </p:txBody>
          </p:sp>
          <p:sp>
            <p:nvSpPr>
              <p:cNvPr id="20" name="Freeform 16"/>
              <p:cNvSpPr>
                <a:spLocks noChangeArrowheads="1"/>
              </p:cNvSpPr>
              <p:nvPr/>
            </p:nvSpPr>
            <p:spPr bwMode="auto">
              <a:xfrm>
                <a:off x="1384" y="1153"/>
                <a:ext cx="359" cy="46"/>
              </a:xfrm>
              <a:custGeom>
                <a:avLst/>
                <a:gdLst>
                  <a:gd name="T0" fmla="*/ 0 w 777"/>
                  <a:gd name="T1" fmla="*/ 133 h 133"/>
                  <a:gd name="T2" fmla="*/ 201 w 777"/>
                  <a:gd name="T3" fmla="*/ 21 h 133"/>
                  <a:gd name="T4" fmla="*/ 777 w 777"/>
                  <a:gd name="T5" fmla="*/ 6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77" h="133">
                    <a:moveTo>
                      <a:pt x="0" y="133"/>
                    </a:moveTo>
                    <a:cubicBezTo>
                      <a:pt x="33" y="114"/>
                      <a:pt x="72" y="42"/>
                      <a:pt x="201" y="21"/>
                    </a:cubicBezTo>
                    <a:cubicBezTo>
                      <a:pt x="330" y="0"/>
                      <a:pt x="657" y="9"/>
                      <a:pt x="777" y="6"/>
                    </a:cubicBezTo>
                  </a:path>
                </a:pathLst>
              </a:custGeom>
              <a:noFill/>
              <a:ln w="19080" cap="sq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" name="Freeform 17"/>
              <p:cNvSpPr>
                <a:spLocks noChangeArrowheads="1"/>
              </p:cNvSpPr>
              <p:nvPr/>
            </p:nvSpPr>
            <p:spPr bwMode="auto">
              <a:xfrm flipH="1">
                <a:off x="1744" y="1153"/>
                <a:ext cx="230" cy="46"/>
              </a:xfrm>
              <a:custGeom>
                <a:avLst/>
                <a:gdLst>
                  <a:gd name="T0" fmla="*/ 0 w 777"/>
                  <a:gd name="T1" fmla="*/ 133 h 133"/>
                  <a:gd name="T2" fmla="*/ 201 w 777"/>
                  <a:gd name="T3" fmla="*/ 21 h 133"/>
                  <a:gd name="T4" fmla="*/ 777 w 777"/>
                  <a:gd name="T5" fmla="*/ 6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77" h="133">
                    <a:moveTo>
                      <a:pt x="0" y="133"/>
                    </a:moveTo>
                    <a:cubicBezTo>
                      <a:pt x="33" y="114"/>
                      <a:pt x="72" y="42"/>
                      <a:pt x="201" y="21"/>
                    </a:cubicBezTo>
                    <a:cubicBezTo>
                      <a:pt x="330" y="0"/>
                      <a:pt x="657" y="9"/>
                      <a:pt x="777" y="6"/>
                    </a:cubicBezTo>
                  </a:path>
                </a:pathLst>
              </a:custGeom>
              <a:noFill/>
              <a:ln w="19080" cap="sq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" name="Freeform 18"/>
              <p:cNvSpPr>
                <a:spLocks noChangeArrowheads="1"/>
              </p:cNvSpPr>
              <p:nvPr/>
            </p:nvSpPr>
            <p:spPr bwMode="auto">
              <a:xfrm flipH="1" flipV="1">
                <a:off x="1744" y="1208"/>
                <a:ext cx="230" cy="46"/>
              </a:xfrm>
              <a:custGeom>
                <a:avLst/>
                <a:gdLst>
                  <a:gd name="T0" fmla="*/ 0 w 777"/>
                  <a:gd name="T1" fmla="*/ 133 h 133"/>
                  <a:gd name="T2" fmla="*/ 201 w 777"/>
                  <a:gd name="T3" fmla="*/ 21 h 133"/>
                  <a:gd name="T4" fmla="*/ 777 w 777"/>
                  <a:gd name="T5" fmla="*/ 6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77" h="133">
                    <a:moveTo>
                      <a:pt x="0" y="133"/>
                    </a:moveTo>
                    <a:cubicBezTo>
                      <a:pt x="33" y="114"/>
                      <a:pt x="72" y="42"/>
                      <a:pt x="201" y="21"/>
                    </a:cubicBezTo>
                    <a:cubicBezTo>
                      <a:pt x="330" y="0"/>
                      <a:pt x="657" y="9"/>
                      <a:pt x="777" y="6"/>
                    </a:cubicBezTo>
                  </a:path>
                </a:pathLst>
              </a:custGeom>
              <a:noFill/>
              <a:ln w="19080" cap="sq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" name="Freeform 19"/>
              <p:cNvSpPr>
                <a:spLocks noChangeArrowheads="1"/>
              </p:cNvSpPr>
              <p:nvPr/>
            </p:nvSpPr>
            <p:spPr bwMode="auto">
              <a:xfrm rot="480000">
                <a:off x="1171" y="1016"/>
                <a:ext cx="217" cy="177"/>
              </a:xfrm>
              <a:custGeom>
                <a:avLst/>
                <a:gdLst>
                  <a:gd name="T0" fmla="*/ 40 w 380"/>
                  <a:gd name="T1" fmla="*/ 10 h 311"/>
                  <a:gd name="T2" fmla="*/ 15 w 380"/>
                  <a:gd name="T3" fmla="*/ 71 h 311"/>
                  <a:gd name="T4" fmla="*/ 125 w 380"/>
                  <a:gd name="T5" fmla="*/ 9 h 311"/>
                  <a:gd name="T6" fmla="*/ 74 w 380"/>
                  <a:gd name="T7" fmla="*/ 126 h 311"/>
                  <a:gd name="T8" fmla="*/ 185 w 380"/>
                  <a:gd name="T9" fmla="*/ 66 h 311"/>
                  <a:gd name="T10" fmla="*/ 134 w 380"/>
                  <a:gd name="T11" fmla="*/ 182 h 311"/>
                  <a:gd name="T12" fmla="*/ 245 w 380"/>
                  <a:gd name="T13" fmla="*/ 121 h 311"/>
                  <a:gd name="T14" fmla="*/ 194 w 380"/>
                  <a:gd name="T15" fmla="*/ 237 h 311"/>
                  <a:gd name="T16" fmla="*/ 305 w 380"/>
                  <a:gd name="T17" fmla="*/ 179 h 311"/>
                  <a:gd name="T18" fmla="*/ 254 w 380"/>
                  <a:gd name="T19" fmla="*/ 293 h 311"/>
                  <a:gd name="T20" fmla="*/ 366 w 380"/>
                  <a:gd name="T21" fmla="*/ 235 h 311"/>
                  <a:gd name="T22" fmla="*/ 339 w 380"/>
                  <a:gd name="T23" fmla="*/ 311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0" h="311">
                    <a:moveTo>
                      <a:pt x="40" y="10"/>
                    </a:moveTo>
                    <a:cubicBezTo>
                      <a:pt x="36" y="20"/>
                      <a:pt x="0" y="70"/>
                      <a:pt x="15" y="71"/>
                    </a:cubicBezTo>
                    <a:cubicBezTo>
                      <a:pt x="29" y="70"/>
                      <a:pt x="116" y="0"/>
                      <a:pt x="125" y="9"/>
                    </a:cubicBezTo>
                    <a:cubicBezTo>
                      <a:pt x="136" y="19"/>
                      <a:pt x="64" y="116"/>
                      <a:pt x="74" y="126"/>
                    </a:cubicBezTo>
                    <a:cubicBezTo>
                      <a:pt x="84" y="135"/>
                      <a:pt x="174" y="56"/>
                      <a:pt x="185" y="66"/>
                    </a:cubicBezTo>
                    <a:cubicBezTo>
                      <a:pt x="194" y="75"/>
                      <a:pt x="124" y="172"/>
                      <a:pt x="134" y="182"/>
                    </a:cubicBezTo>
                    <a:cubicBezTo>
                      <a:pt x="145" y="191"/>
                      <a:pt x="235" y="111"/>
                      <a:pt x="245" y="121"/>
                    </a:cubicBezTo>
                    <a:cubicBezTo>
                      <a:pt x="256" y="131"/>
                      <a:pt x="184" y="228"/>
                      <a:pt x="194" y="237"/>
                    </a:cubicBezTo>
                    <a:cubicBezTo>
                      <a:pt x="205" y="247"/>
                      <a:pt x="294" y="169"/>
                      <a:pt x="305" y="179"/>
                    </a:cubicBezTo>
                    <a:cubicBezTo>
                      <a:pt x="315" y="189"/>
                      <a:pt x="244" y="284"/>
                      <a:pt x="254" y="293"/>
                    </a:cubicBezTo>
                    <a:cubicBezTo>
                      <a:pt x="265" y="303"/>
                      <a:pt x="352" y="232"/>
                      <a:pt x="366" y="235"/>
                    </a:cubicBezTo>
                    <a:cubicBezTo>
                      <a:pt x="380" y="238"/>
                      <a:pt x="345" y="295"/>
                      <a:pt x="339" y="311"/>
                    </a:cubicBezTo>
                  </a:path>
                </a:pathLst>
              </a:custGeom>
              <a:noFill/>
              <a:ln w="19080" cap="sq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" name="Freeform 20"/>
              <p:cNvSpPr>
                <a:spLocks noChangeArrowheads="1"/>
              </p:cNvSpPr>
              <p:nvPr/>
            </p:nvSpPr>
            <p:spPr bwMode="auto">
              <a:xfrm rot="17280000">
                <a:off x="1989" y="1041"/>
                <a:ext cx="216" cy="177"/>
              </a:xfrm>
              <a:custGeom>
                <a:avLst/>
                <a:gdLst>
                  <a:gd name="T0" fmla="*/ 40 w 380"/>
                  <a:gd name="T1" fmla="*/ 10 h 311"/>
                  <a:gd name="T2" fmla="*/ 15 w 380"/>
                  <a:gd name="T3" fmla="*/ 71 h 311"/>
                  <a:gd name="T4" fmla="*/ 125 w 380"/>
                  <a:gd name="T5" fmla="*/ 9 h 311"/>
                  <a:gd name="T6" fmla="*/ 74 w 380"/>
                  <a:gd name="T7" fmla="*/ 126 h 311"/>
                  <a:gd name="T8" fmla="*/ 185 w 380"/>
                  <a:gd name="T9" fmla="*/ 66 h 311"/>
                  <a:gd name="T10" fmla="*/ 134 w 380"/>
                  <a:gd name="T11" fmla="*/ 182 h 311"/>
                  <a:gd name="T12" fmla="*/ 245 w 380"/>
                  <a:gd name="T13" fmla="*/ 121 h 311"/>
                  <a:gd name="T14" fmla="*/ 194 w 380"/>
                  <a:gd name="T15" fmla="*/ 237 h 311"/>
                  <a:gd name="T16" fmla="*/ 305 w 380"/>
                  <a:gd name="T17" fmla="*/ 179 h 311"/>
                  <a:gd name="T18" fmla="*/ 254 w 380"/>
                  <a:gd name="T19" fmla="*/ 293 h 311"/>
                  <a:gd name="T20" fmla="*/ 366 w 380"/>
                  <a:gd name="T21" fmla="*/ 235 h 311"/>
                  <a:gd name="T22" fmla="*/ 339 w 380"/>
                  <a:gd name="T23" fmla="*/ 311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0" h="311">
                    <a:moveTo>
                      <a:pt x="40" y="10"/>
                    </a:moveTo>
                    <a:cubicBezTo>
                      <a:pt x="36" y="20"/>
                      <a:pt x="0" y="70"/>
                      <a:pt x="15" y="71"/>
                    </a:cubicBezTo>
                    <a:cubicBezTo>
                      <a:pt x="29" y="70"/>
                      <a:pt x="116" y="0"/>
                      <a:pt x="125" y="9"/>
                    </a:cubicBezTo>
                    <a:cubicBezTo>
                      <a:pt x="136" y="19"/>
                      <a:pt x="64" y="116"/>
                      <a:pt x="74" y="126"/>
                    </a:cubicBezTo>
                    <a:cubicBezTo>
                      <a:pt x="84" y="135"/>
                      <a:pt x="174" y="56"/>
                      <a:pt x="185" y="66"/>
                    </a:cubicBezTo>
                    <a:cubicBezTo>
                      <a:pt x="194" y="75"/>
                      <a:pt x="124" y="172"/>
                      <a:pt x="134" y="182"/>
                    </a:cubicBezTo>
                    <a:cubicBezTo>
                      <a:pt x="145" y="191"/>
                      <a:pt x="235" y="111"/>
                      <a:pt x="245" y="121"/>
                    </a:cubicBezTo>
                    <a:cubicBezTo>
                      <a:pt x="256" y="131"/>
                      <a:pt x="184" y="228"/>
                      <a:pt x="194" y="237"/>
                    </a:cubicBezTo>
                    <a:cubicBezTo>
                      <a:pt x="205" y="247"/>
                      <a:pt x="294" y="169"/>
                      <a:pt x="305" y="179"/>
                    </a:cubicBezTo>
                    <a:cubicBezTo>
                      <a:pt x="315" y="189"/>
                      <a:pt x="244" y="284"/>
                      <a:pt x="254" y="293"/>
                    </a:cubicBezTo>
                    <a:cubicBezTo>
                      <a:pt x="265" y="303"/>
                      <a:pt x="352" y="232"/>
                      <a:pt x="366" y="235"/>
                    </a:cubicBezTo>
                    <a:cubicBezTo>
                      <a:pt x="380" y="238"/>
                      <a:pt x="345" y="295"/>
                      <a:pt x="339" y="311"/>
                    </a:cubicBezTo>
                  </a:path>
                </a:pathLst>
              </a:custGeom>
              <a:noFill/>
              <a:ln w="19080" cap="sq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" name="Text Box 21"/>
              <p:cNvSpPr txBox="1">
                <a:spLocks noChangeArrowheads="1"/>
              </p:cNvSpPr>
              <p:nvPr/>
            </p:nvSpPr>
            <p:spPr bwMode="auto">
              <a:xfrm>
                <a:off x="2032" y="1403"/>
                <a:ext cx="211" cy="1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1pPr>
                <a:lvl2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2pPr>
                <a:lvl3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3pPr>
                <a:lvl4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4pPr>
                <a:lvl5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5pPr>
                <a:lvl6pPr marL="25146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6pPr>
                <a:lvl7pPr marL="29718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7pPr>
                <a:lvl8pPr marL="34290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8pPr>
                <a:lvl9pPr marL="38862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9pPr>
              </a:lstStyle>
              <a:p>
                <a:pPr algn="ctr">
                  <a:buClrTx/>
                  <a:buFontTx/>
                  <a:buNone/>
                </a:pPr>
                <a:r>
                  <a:rPr lang="it-IT" sz="2000" b="1"/>
                  <a:t>p</a:t>
                </a:r>
              </a:p>
            </p:txBody>
          </p:sp>
          <p:sp>
            <p:nvSpPr>
              <p:cNvPr id="26" name="Text Box 22"/>
              <p:cNvSpPr txBox="1">
                <a:spLocks noChangeArrowheads="1"/>
              </p:cNvSpPr>
              <p:nvPr/>
            </p:nvSpPr>
            <p:spPr bwMode="auto">
              <a:xfrm>
                <a:off x="2111" y="786"/>
                <a:ext cx="370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1pPr>
                <a:lvl2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2pPr>
                <a:lvl3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3pPr>
                <a:lvl4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4pPr>
                <a:lvl5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5pPr>
                <a:lvl6pPr marL="25146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6pPr>
                <a:lvl7pPr marL="29718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7pPr>
                <a:lvl8pPr marL="34290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8pPr>
                <a:lvl9pPr marL="38862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buClrTx/>
                  <a:buFontTx/>
                  <a:buNone/>
                </a:pPr>
                <a:r>
                  <a:rPr lang="it-IT" sz="2800" b="1">
                    <a:latin typeface="Symbol" charset="0"/>
                    <a:cs typeface="Symbol" charset="0"/>
                  </a:rPr>
                  <a:t></a:t>
                </a:r>
              </a:p>
            </p:txBody>
          </p:sp>
          <p:sp>
            <p:nvSpPr>
              <p:cNvPr id="27" name="Text Box 23"/>
              <p:cNvSpPr txBox="1">
                <a:spLocks noChangeArrowheads="1"/>
              </p:cNvSpPr>
              <p:nvPr/>
            </p:nvSpPr>
            <p:spPr bwMode="auto">
              <a:xfrm>
                <a:off x="881" y="1016"/>
                <a:ext cx="519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1pPr>
                <a:lvl2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2pPr>
                <a:lvl3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3pPr>
                <a:lvl4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4pPr>
                <a:lvl5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5pPr>
                <a:lvl6pPr marL="25146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6pPr>
                <a:lvl7pPr marL="29718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7pPr>
                <a:lvl8pPr marL="34290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8pPr>
                <a:lvl9pPr marL="38862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buClrTx/>
                  <a:buFontTx/>
                  <a:buNone/>
                </a:pPr>
                <a:r>
                  <a:rPr lang="it-IT" sz="2800" b="1">
                    <a:latin typeface="Symbol" charset="0"/>
                    <a:cs typeface="Symbol" charset="0"/>
                  </a:rPr>
                  <a:t></a:t>
                </a:r>
                <a:r>
                  <a:rPr lang="it-IT" sz="2800" b="1" baseline="30000">
                    <a:latin typeface="Symbol" charset="0"/>
                    <a:cs typeface="Symbol" charset="0"/>
                  </a:rPr>
                  <a:t></a:t>
                </a:r>
              </a:p>
            </p:txBody>
          </p:sp>
          <p:sp>
            <p:nvSpPr>
              <p:cNvPr id="28" name="Line 24"/>
              <p:cNvSpPr>
                <a:spLocks noChangeShapeType="1"/>
              </p:cNvSpPr>
              <p:nvPr/>
            </p:nvSpPr>
            <p:spPr bwMode="auto">
              <a:xfrm>
                <a:off x="798" y="947"/>
                <a:ext cx="380" cy="33"/>
              </a:xfrm>
              <a:prstGeom prst="line">
                <a:avLst/>
              </a:prstGeom>
              <a:noFill/>
              <a:ln w="9360" cap="sq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" name="Line 25"/>
              <p:cNvSpPr>
                <a:spLocks noChangeShapeType="1"/>
              </p:cNvSpPr>
              <p:nvPr/>
            </p:nvSpPr>
            <p:spPr bwMode="auto">
              <a:xfrm flipV="1">
                <a:off x="1179" y="803"/>
                <a:ext cx="380" cy="182"/>
              </a:xfrm>
              <a:prstGeom prst="line">
                <a:avLst/>
              </a:prstGeom>
              <a:noFill/>
              <a:ln w="9360" cap="sq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" name="Text Box 26"/>
              <p:cNvSpPr txBox="1">
                <a:spLocks noChangeArrowheads="1"/>
              </p:cNvSpPr>
              <p:nvPr/>
            </p:nvSpPr>
            <p:spPr bwMode="auto">
              <a:xfrm>
                <a:off x="1521" y="669"/>
                <a:ext cx="202" cy="1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1pPr>
                <a:lvl2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2pPr>
                <a:lvl3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3pPr>
                <a:lvl4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4pPr>
                <a:lvl5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5pPr>
                <a:lvl6pPr marL="25146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6pPr>
                <a:lvl7pPr marL="29718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7pPr>
                <a:lvl8pPr marL="34290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8pPr>
                <a:lvl9pPr marL="38862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9pPr>
              </a:lstStyle>
              <a:p>
                <a:pPr algn="ctr">
                  <a:buClrTx/>
                  <a:buFontTx/>
                  <a:buNone/>
                </a:pPr>
                <a:r>
                  <a:rPr lang="it-IT" sz="2000" b="1"/>
                  <a:t>e</a:t>
                </a:r>
              </a:p>
            </p:txBody>
          </p:sp>
          <p:sp>
            <p:nvSpPr>
              <p:cNvPr id="31" name="Text Box 27"/>
              <p:cNvSpPr txBox="1">
                <a:spLocks noChangeArrowheads="1"/>
              </p:cNvSpPr>
              <p:nvPr/>
            </p:nvSpPr>
            <p:spPr bwMode="auto">
              <a:xfrm>
                <a:off x="567" y="842"/>
                <a:ext cx="202" cy="1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1pPr>
                <a:lvl2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2pPr>
                <a:lvl3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3pPr>
                <a:lvl4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4pPr>
                <a:lvl5pPr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5pPr>
                <a:lvl6pPr marL="25146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6pPr>
                <a:lvl7pPr marL="29718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7pPr>
                <a:lvl8pPr marL="34290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8pPr>
                <a:lvl9pPr marL="3886200" indent="-228600" fontAlgn="base">
                  <a:lnSpc>
                    <a:spcPct val="58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>
                    <a:solidFill>
                      <a:srgbClr val="000000"/>
                    </a:solidFill>
                    <a:latin typeface="Arial" charset="0"/>
                    <a:ea typeface="ＭＳ Ｐゴシック" charset="0"/>
                    <a:cs typeface="Arial Unicode MS" charset="0"/>
                  </a:defRPr>
                </a:lvl9pPr>
              </a:lstStyle>
              <a:p>
                <a:pPr algn="ctr">
                  <a:buClrTx/>
                  <a:buFontTx/>
                  <a:buNone/>
                </a:pPr>
                <a:r>
                  <a:rPr lang="it-IT" sz="2000" b="1"/>
                  <a:t>e</a:t>
                </a:r>
              </a:p>
            </p:txBody>
          </p:sp>
        </p:grpSp>
        <p:sp>
          <p:nvSpPr>
            <p:cNvPr id="10" name="Rectangle 28"/>
            <p:cNvSpPr>
              <a:spLocks noChangeArrowheads="1"/>
            </p:cNvSpPr>
            <p:nvPr/>
          </p:nvSpPr>
          <p:spPr bwMode="auto">
            <a:xfrm>
              <a:off x="2698" y="522"/>
              <a:ext cx="2312" cy="1144"/>
            </a:xfrm>
            <a:prstGeom prst="rect">
              <a:avLst/>
            </a:prstGeom>
            <a:noFill/>
            <a:ln w="19080" cap="sq">
              <a:solidFill>
                <a:srgbClr val="333399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Rectangle 29"/>
            <p:cNvSpPr>
              <a:spLocks noChangeArrowheads="1"/>
            </p:cNvSpPr>
            <p:nvPr/>
          </p:nvSpPr>
          <p:spPr bwMode="auto">
            <a:xfrm>
              <a:off x="499" y="522"/>
              <a:ext cx="1927" cy="1144"/>
            </a:xfrm>
            <a:prstGeom prst="rect">
              <a:avLst/>
            </a:prstGeom>
            <a:noFill/>
            <a:ln w="19080" cap="sq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4" name="Text Box 30"/>
          <p:cNvSpPr txBox="1">
            <a:spLocks noChangeArrowheads="1"/>
          </p:cNvSpPr>
          <p:nvPr/>
        </p:nvSpPr>
        <p:spPr bwMode="auto">
          <a:xfrm>
            <a:off x="2051050" y="5314950"/>
            <a:ext cx="4321175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5pPr>
            <a:lvl6pPr marL="25146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6pPr>
            <a:lvl7pPr marL="29718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7pPr>
            <a:lvl8pPr marL="34290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8pPr>
            <a:lvl9pPr marL="38862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en-US" sz="2000">
                <a:solidFill>
                  <a:srgbClr val="FF0000"/>
                </a:solidFill>
                <a:latin typeface="Times New Roman" charset="0"/>
              </a:rPr>
              <a:t>Wrong-sign </a:t>
            </a:r>
          </a:p>
          <a:p>
            <a:pPr>
              <a:lnSpc>
                <a:spcPct val="100000"/>
              </a:lnSpc>
              <a:buClrTx/>
              <a:buFontTx/>
              <a:buNone/>
            </a:pPr>
            <a:r>
              <a:rPr lang="en-US" sz="2000">
                <a:solidFill>
                  <a:srgbClr val="FF0000"/>
                </a:solidFill>
                <a:latin typeface="Times New Roman" charset="0"/>
              </a:rPr>
              <a:t>sample:     </a:t>
            </a:r>
            <a:r>
              <a:rPr lang="en-US" sz="2000">
                <a:latin typeface="Times New Roman" charset="0"/>
              </a:rPr>
              <a:t>a negative track match to the </a:t>
            </a:r>
          </a:p>
          <a:p>
            <a:pPr>
              <a:lnSpc>
                <a:spcPct val="100000"/>
              </a:lnSpc>
              <a:buClrTx/>
              <a:buFontTx/>
              <a:buNone/>
            </a:pPr>
            <a:r>
              <a:rPr lang="it-IT" sz="2000">
                <a:latin typeface="Times New Roman" charset="0"/>
              </a:rPr>
              <a:t>                 </a:t>
            </a:r>
            <a:r>
              <a:rPr lang="en-US" sz="2000">
                <a:latin typeface="Times New Roman" charset="0"/>
              </a:rPr>
              <a:t>second</a:t>
            </a:r>
            <a:r>
              <a:rPr lang="it-IT" sz="2000">
                <a:latin typeface="Times New Roman" charset="0"/>
              </a:rPr>
              <a:t> candidate</a:t>
            </a:r>
            <a:r>
              <a:rPr lang="it-IT" sz="2000">
                <a:solidFill>
                  <a:srgbClr val="FF0000"/>
                </a:solidFill>
                <a:latin typeface="Times New Roman" charset="0"/>
              </a:rPr>
              <a:t> </a:t>
            </a:r>
          </a:p>
        </p:txBody>
      </p:sp>
      <p:pic>
        <p:nvPicPr>
          <p:cNvPr id="35" name="Picture 3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" r="54330"/>
          <a:stretch>
            <a:fillRect/>
          </a:stretch>
        </p:blipFill>
        <p:spPr bwMode="auto">
          <a:xfrm>
            <a:off x="0" y="4522788"/>
            <a:ext cx="1979613" cy="1122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822" r="54330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36" name="Picture 3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54"/>
          <a:stretch>
            <a:fillRect/>
          </a:stretch>
        </p:blipFill>
        <p:spPr bwMode="auto">
          <a:xfrm>
            <a:off x="0" y="3587750"/>
            <a:ext cx="1979613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55154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37" name="Text Box 33"/>
          <p:cNvSpPr txBox="1">
            <a:spLocks noChangeArrowheads="1"/>
          </p:cNvSpPr>
          <p:nvPr/>
        </p:nvSpPr>
        <p:spPr bwMode="auto">
          <a:xfrm>
            <a:off x="2051050" y="3730625"/>
            <a:ext cx="5616575" cy="70326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5pPr>
            <a:lvl6pPr marL="25146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6pPr>
            <a:lvl7pPr marL="29718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7pPr>
            <a:lvl8pPr marL="34290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8pPr>
            <a:lvl9pPr marL="38862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9pPr>
          </a:lstStyle>
          <a:p>
            <a:pPr>
              <a:lnSpc>
                <a:spcPct val="100000"/>
              </a:lnSpc>
              <a:buClr>
                <a:srgbClr val="FF0000"/>
              </a:buClr>
              <a:buFont typeface="Symbol" charset="0"/>
              <a:buChar char=""/>
            </a:pPr>
            <a:r>
              <a:rPr lang="it-IT" sz="2000">
                <a:solidFill>
                  <a:srgbClr val="FF0000"/>
                </a:solidFill>
                <a:latin typeface="Times New Roman" charset="0"/>
              </a:rPr>
              <a:t> sample: </a:t>
            </a:r>
            <a:r>
              <a:rPr lang="it-IT" sz="2000">
                <a:latin typeface="Times New Roman" charset="0"/>
              </a:rPr>
              <a:t>no tracks matching to the </a:t>
            </a:r>
          </a:p>
          <a:p>
            <a:pPr>
              <a:lnSpc>
                <a:spcPct val="100000"/>
              </a:lnSpc>
              <a:buClrTx/>
              <a:buFontTx/>
              <a:buNone/>
            </a:pPr>
            <a:r>
              <a:rPr lang="it-IT" sz="2000">
                <a:latin typeface="Times New Roman" charset="0"/>
              </a:rPr>
              <a:t>                second candidate</a:t>
            </a:r>
          </a:p>
        </p:txBody>
      </p:sp>
      <p:sp>
        <p:nvSpPr>
          <p:cNvPr id="38" name="Text Box 34"/>
          <p:cNvSpPr txBox="1">
            <a:spLocks noChangeArrowheads="1"/>
          </p:cNvSpPr>
          <p:nvPr/>
        </p:nvSpPr>
        <p:spPr bwMode="auto">
          <a:xfrm>
            <a:off x="2049463" y="4522788"/>
            <a:ext cx="3379787" cy="70326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5pPr>
            <a:lvl6pPr marL="25146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6pPr>
            <a:lvl7pPr marL="29718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7pPr>
            <a:lvl8pPr marL="34290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8pPr>
            <a:lvl9pPr marL="38862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r>
              <a:rPr lang="it-IT" sz="2000">
                <a:solidFill>
                  <a:srgbClr val="FF0000"/>
                </a:solidFill>
                <a:latin typeface="Times New Roman" charset="0"/>
              </a:rPr>
              <a:t>e</a:t>
            </a:r>
            <a:r>
              <a:rPr lang="it-IT" sz="2000" baseline="30000">
                <a:solidFill>
                  <a:srgbClr val="FF0000"/>
                </a:solidFill>
                <a:latin typeface="Times New Roman" charset="0"/>
              </a:rPr>
              <a:t> </a:t>
            </a:r>
            <a:r>
              <a:rPr lang="it-IT" sz="2000">
                <a:solidFill>
                  <a:srgbClr val="FF0000"/>
                </a:solidFill>
                <a:latin typeface="Times New Roman" charset="0"/>
              </a:rPr>
              <a:t>sample:</a:t>
            </a:r>
            <a:r>
              <a:rPr lang="it-IT" sz="2000">
                <a:latin typeface="Times New Roman" charset="0"/>
              </a:rPr>
              <a:t>   a track match to the </a:t>
            </a:r>
          </a:p>
          <a:p>
            <a:pPr>
              <a:lnSpc>
                <a:spcPct val="100000"/>
              </a:lnSpc>
              <a:buClrTx/>
              <a:buFontTx/>
              <a:buNone/>
            </a:pPr>
            <a:r>
              <a:rPr lang="it-IT" sz="2000">
                <a:latin typeface="Times New Roman" charset="0"/>
              </a:rPr>
              <a:t>                  second candidate</a:t>
            </a:r>
          </a:p>
        </p:txBody>
      </p:sp>
      <p:sp>
        <p:nvSpPr>
          <p:cNvPr id="39" name="Text Box 35"/>
          <p:cNvSpPr txBox="1">
            <a:spLocks noChangeArrowheads="1"/>
          </p:cNvSpPr>
          <p:nvPr/>
        </p:nvSpPr>
        <p:spPr bwMode="auto">
          <a:xfrm>
            <a:off x="6192838" y="3946525"/>
            <a:ext cx="1752600" cy="3683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5pPr>
            <a:lvl6pPr marL="25146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6pPr>
            <a:lvl7pPr marL="29718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7pPr>
            <a:lvl8pPr marL="34290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8pPr>
            <a:lvl9pPr marL="38862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9pPr>
          </a:lstStyle>
          <a:p>
            <a:pPr algn="ctr">
              <a:lnSpc>
                <a:spcPct val="100000"/>
              </a:lnSpc>
              <a:spcBef>
                <a:spcPts val="1250"/>
              </a:spcBef>
              <a:buClrTx/>
              <a:buFontTx/>
              <a:buNone/>
            </a:pPr>
            <a:r>
              <a:rPr lang="it-IT" b="1">
                <a:solidFill>
                  <a:srgbClr val="00CC00"/>
                </a:solidFill>
                <a:latin typeface="Times New Roman" charset="0"/>
              </a:rPr>
              <a:t>(DVCS+BH)</a:t>
            </a:r>
          </a:p>
        </p:txBody>
      </p:sp>
      <p:sp>
        <p:nvSpPr>
          <p:cNvPr id="40" name="Text Box 36"/>
          <p:cNvSpPr txBox="1">
            <a:spLocks noChangeArrowheads="1"/>
          </p:cNvSpPr>
          <p:nvPr/>
        </p:nvSpPr>
        <p:spPr bwMode="auto">
          <a:xfrm>
            <a:off x="6048375" y="4667250"/>
            <a:ext cx="2592388" cy="39846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5pPr>
            <a:lvl6pPr marL="25146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6pPr>
            <a:lvl7pPr marL="29718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7pPr>
            <a:lvl8pPr marL="34290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8pPr>
            <a:lvl9pPr marL="38862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9pPr>
          </a:lstStyle>
          <a:p>
            <a:pPr algn="ctr">
              <a:lnSpc>
                <a:spcPct val="100000"/>
              </a:lnSpc>
              <a:spcBef>
                <a:spcPts val="1250"/>
              </a:spcBef>
              <a:buClrTx/>
              <a:buFontTx/>
              <a:buNone/>
            </a:pPr>
            <a:r>
              <a:rPr lang="it-IT" b="1">
                <a:solidFill>
                  <a:srgbClr val="00CC00"/>
                </a:solidFill>
                <a:latin typeface="Times New Roman" charset="0"/>
              </a:rPr>
              <a:t>(BH+ d</a:t>
            </a:r>
            <a:r>
              <a:rPr lang="it-IT" b="1">
                <a:solidFill>
                  <a:srgbClr val="00CC00"/>
                </a:solidFill>
              </a:rPr>
              <a:t>ilepton + J/</a:t>
            </a:r>
            <a:r>
              <a:rPr lang="it-IT" sz="2000" b="1">
                <a:solidFill>
                  <a:srgbClr val="00CC00"/>
                </a:solidFill>
                <a:latin typeface="Symbol" charset="0"/>
                <a:cs typeface="Symbol" charset="0"/>
              </a:rPr>
              <a:t></a:t>
            </a:r>
            <a:r>
              <a:rPr lang="it-IT" b="1">
                <a:solidFill>
                  <a:srgbClr val="00CC00"/>
                </a:solidFill>
                <a:latin typeface="Times New Roman" charset="0"/>
              </a:rPr>
              <a:t>)</a:t>
            </a:r>
          </a:p>
        </p:txBody>
      </p:sp>
      <p:sp>
        <p:nvSpPr>
          <p:cNvPr id="41" name="Text Box 37"/>
          <p:cNvSpPr txBox="1">
            <a:spLocks noChangeArrowheads="1"/>
          </p:cNvSpPr>
          <p:nvPr/>
        </p:nvSpPr>
        <p:spPr bwMode="auto">
          <a:xfrm>
            <a:off x="6192838" y="5711825"/>
            <a:ext cx="2232025" cy="39846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5pPr>
            <a:lvl6pPr marL="25146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6pPr>
            <a:lvl7pPr marL="29718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7pPr>
            <a:lvl8pPr marL="34290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8pPr>
            <a:lvl9pPr marL="3886200" indent="-228600" fontAlgn="base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ＭＳ Ｐゴシック" charset="0"/>
                <a:cs typeface="Arial Unicode MS" charset="0"/>
              </a:defRPr>
            </a:lvl9pPr>
          </a:lstStyle>
          <a:p>
            <a:pPr algn="ctr">
              <a:lnSpc>
                <a:spcPct val="100000"/>
              </a:lnSpc>
              <a:spcBef>
                <a:spcPts val="1250"/>
              </a:spcBef>
              <a:buClrTx/>
              <a:buFontTx/>
              <a:buNone/>
            </a:pPr>
            <a:r>
              <a:rPr lang="it-IT" b="1">
                <a:solidFill>
                  <a:srgbClr val="00CC00"/>
                </a:solidFill>
              </a:rPr>
              <a:t>(dilepton + J/</a:t>
            </a:r>
            <a:r>
              <a:rPr lang="it-IT" sz="2000" b="1">
                <a:solidFill>
                  <a:srgbClr val="00CC00"/>
                </a:solidFill>
                <a:latin typeface="Symbol" charset="0"/>
                <a:cs typeface="Symbol" charset="0"/>
              </a:rPr>
              <a:t></a:t>
            </a:r>
            <a:r>
              <a:rPr lang="it-IT" b="1">
                <a:solidFill>
                  <a:srgbClr val="00CC00"/>
                </a:solidFill>
              </a:rPr>
              <a:t>)</a:t>
            </a:r>
          </a:p>
        </p:txBody>
      </p:sp>
      <p:sp>
        <p:nvSpPr>
          <p:cNvPr id="42" name="Line 38"/>
          <p:cNvSpPr>
            <a:spLocks noChangeShapeType="1"/>
          </p:cNvSpPr>
          <p:nvPr/>
        </p:nvSpPr>
        <p:spPr bwMode="auto">
          <a:xfrm flipV="1">
            <a:off x="1763713" y="4154488"/>
            <a:ext cx="576262" cy="233362"/>
          </a:xfrm>
          <a:prstGeom prst="line">
            <a:avLst/>
          </a:prstGeom>
          <a:noFill/>
          <a:ln w="28440" cap="sq">
            <a:solidFill>
              <a:srgbClr val="333399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" name="Line 39"/>
          <p:cNvSpPr>
            <a:spLocks noChangeShapeType="1"/>
          </p:cNvSpPr>
          <p:nvPr/>
        </p:nvSpPr>
        <p:spPr bwMode="auto">
          <a:xfrm flipV="1">
            <a:off x="1763713" y="5089525"/>
            <a:ext cx="576262" cy="233363"/>
          </a:xfrm>
          <a:prstGeom prst="line">
            <a:avLst/>
          </a:prstGeom>
          <a:noFill/>
          <a:ln w="28440" cap="sq">
            <a:solidFill>
              <a:srgbClr val="333399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" name="Rectangle 40"/>
          <p:cNvSpPr>
            <a:spLocks noChangeArrowheads="1"/>
          </p:cNvSpPr>
          <p:nvPr/>
        </p:nvSpPr>
        <p:spPr bwMode="auto">
          <a:xfrm>
            <a:off x="201613" y="111125"/>
            <a:ext cx="8269287" cy="58578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89280" tIns="68400" rIns="89280" bIns="44640" anchor="ctr"/>
          <a:lstStyle/>
          <a:p>
            <a:pPr algn="ctr">
              <a:lnSpc>
                <a:spcPct val="93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700" b="1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 @ ZEUS - Strategy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20713" y="2837934"/>
            <a:ext cx="81452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We select two electromagnetic candidates (ordered in energy)</a:t>
            </a:r>
            <a:endParaRPr lang="en-US" sz="24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6132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4|1.:|1.8|16.9|0.9|0.9|12.5|2.5|1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33179</TotalTime>
  <Words>5771</Words>
  <Application>Microsoft Macintosh PowerPoint</Application>
  <PresentationFormat>On-screen Show (4:3)</PresentationFormat>
  <Paragraphs>974</Paragraphs>
  <Slides>61</Slides>
  <Notes>13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4</vt:i4>
      </vt:variant>
      <vt:variant>
        <vt:lpstr>Slide Titles</vt:lpstr>
      </vt:variant>
      <vt:variant>
        <vt:i4>61</vt:i4>
      </vt:variant>
    </vt:vector>
  </HeadingPairs>
  <TitlesOfParts>
    <vt:vector size="66" baseType="lpstr">
      <vt:lpstr>Office Theme</vt:lpstr>
      <vt:lpstr>Equation.3</vt:lpstr>
      <vt:lpstr>Equation</vt:lpstr>
      <vt:lpstr>Microsoft Equation</vt:lpstr>
      <vt:lpstr>Equazione</vt:lpstr>
      <vt:lpstr>Salvatore Fazio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much discussed sign change of the Sivers’ function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Brookhaven National Laboratory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Theta_gamma vs Pt</dc:title>
  <dc:creator>Salvatore Fazio</dc:creator>
  <cp:lastModifiedBy>Salvatore Fazio</cp:lastModifiedBy>
  <cp:revision>824</cp:revision>
  <cp:lastPrinted>2012-03-22T00:20:48Z</cp:lastPrinted>
  <dcterms:created xsi:type="dcterms:W3CDTF">2014-08-28T12:53:18Z</dcterms:created>
  <dcterms:modified xsi:type="dcterms:W3CDTF">2015-05-27T19:24:40Z</dcterms:modified>
</cp:coreProperties>
</file>